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86" r:id="rId8"/>
    <p:sldId id="287" r:id="rId9"/>
    <p:sldId id="288" r:id="rId10"/>
    <p:sldId id="289" r:id="rId11"/>
    <p:sldId id="290" r:id="rId12"/>
    <p:sldId id="262" r:id="rId13"/>
    <p:sldId id="263" r:id="rId14"/>
    <p:sldId id="275" r:id="rId15"/>
    <p:sldId id="264" r:id="rId16"/>
    <p:sldId id="265" r:id="rId17"/>
    <p:sldId id="266" r:id="rId18"/>
    <p:sldId id="267" r:id="rId19"/>
    <p:sldId id="291" r:id="rId20"/>
    <p:sldId id="276" r:id="rId21"/>
    <p:sldId id="268" r:id="rId22"/>
    <p:sldId id="292" r:id="rId23"/>
    <p:sldId id="277" r:id="rId24"/>
    <p:sldId id="293" r:id="rId25"/>
    <p:sldId id="269" r:id="rId26"/>
    <p:sldId id="270" r:id="rId27"/>
    <p:sldId id="278" r:id="rId28"/>
    <p:sldId id="279" r:id="rId29"/>
    <p:sldId id="271" r:id="rId30"/>
    <p:sldId id="272" r:id="rId31"/>
    <p:sldId id="280" r:id="rId32"/>
    <p:sldId id="281" r:id="rId33"/>
    <p:sldId id="273" r:id="rId34"/>
    <p:sldId id="294" r:id="rId35"/>
    <p:sldId id="282" r:id="rId36"/>
    <p:sldId id="274" r:id="rId37"/>
    <p:sldId id="284" r:id="rId38"/>
    <p:sldId id="295" r:id="rId39"/>
    <p:sldId id="283" r:id="rId40"/>
    <p:sldId id="28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5/31/2022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5/31/2022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5/31/2022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5/31/2022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5/31/2022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mage.slidesharecdn.com/legalissuesinmentalhealthnursing-200424153648/95/legal-issues-in-mental-health-nursingppt-76-638.jpg?cb=1587742661" TargetMode="External"/><Relationship Id="rId2" Type="http://schemas.openxmlformats.org/officeDocument/2006/relationships/hyperlink" Target="https://image.slidesharecdn.com/legalissuesinmentalhealthnursing-200424153648/95/legal-issues-in-mental-health-nursingppt-75-638.jpg?cb=158774266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image.slidesharecdn.com/legalissuesinmentalhealthnursing-200424153648/95/legal-issues-in-mental-health-nursingppt-96-638.jpg?cb=158774266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image.slidesharecdn.com/legalissuesinmentalhealthnursing-200424153648/95/legal-issues-in-mental-health-nursingppt-102-638.jpg?cb=1587742661" TargetMode="External"/><Relationship Id="rId2" Type="http://schemas.openxmlformats.org/officeDocument/2006/relationships/hyperlink" Target="https://image.slidesharecdn.com/legalissuesinmentalhealthnursing-200424153648/95/legal-issues-in-mental-health-nursingppt-101-638.jpg?cb=158774266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image.slidesharecdn.com/legalissuesinmentalhealthnursing-200424153648/95/legal-issues-in-mental-health-nursingppt-106-638.jpg?cb=1587742661"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rmAutofit/>
          </a:bodyPr>
          <a:lstStyle/>
          <a:p>
            <a:r>
              <a:rPr lang="en-US" dirty="0" smtClean="0">
                <a:solidFill>
                  <a:srgbClr val="FF0000"/>
                </a:solidFill>
              </a:rPr>
              <a:t>Legal issues in mental health nursing</a:t>
            </a:r>
            <a:br>
              <a:rPr lang="en-US" dirty="0" smtClean="0">
                <a:solidFill>
                  <a:srgbClr val="FF0000"/>
                </a:solidFill>
              </a:rPr>
            </a:br>
            <a:endParaRPr lang="en-US" dirty="0">
              <a:solidFill>
                <a:srgbClr val="FF0000"/>
              </a:solidFill>
            </a:endParaRPr>
          </a:p>
        </p:txBody>
      </p:sp>
      <p:sp>
        <p:nvSpPr>
          <p:cNvPr id="3" name="Subtitle 2"/>
          <p:cNvSpPr>
            <a:spLocks noGrp="1"/>
          </p:cNvSpPr>
          <p:nvPr>
            <p:ph type="subTitle" idx="1"/>
          </p:nvPr>
        </p:nvSpPr>
        <p:spPr/>
        <p:txBody>
          <a:bodyPr/>
          <a:lstStyle/>
          <a:p>
            <a:pPr algn="r"/>
            <a:r>
              <a:rPr lang="en-US" dirty="0" smtClean="0">
                <a:solidFill>
                  <a:srgbClr val="7030A0"/>
                </a:solidFill>
              </a:rPr>
              <a:t>Mrs. vidhya Adhav </a:t>
            </a:r>
          </a:p>
          <a:p>
            <a:pPr algn="r"/>
            <a:r>
              <a:rPr lang="en-US" dirty="0" smtClean="0">
                <a:solidFill>
                  <a:srgbClr val="7030A0"/>
                </a:solidFill>
              </a:rPr>
              <a:t>Clinical Instructor </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86400"/>
          </a:xfrm>
        </p:spPr>
        <p:txBody>
          <a:bodyPr>
            <a:normAutofit fontScale="92500" lnSpcReduction="10000"/>
          </a:bodyPr>
          <a:lstStyle/>
          <a:p>
            <a:pPr algn="ctr">
              <a:buNone/>
            </a:pPr>
            <a:r>
              <a:rPr lang="en-US" dirty="0" smtClean="0"/>
              <a:t>Application is made by a relative /friend to the magistrate </a:t>
            </a:r>
          </a:p>
          <a:p>
            <a:pPr algn="ctr">
              <a:buNone/>
            </a:pPr>
            <a:endParaRPr lang="en-US" dirty="0" smtClean="0"/>
          </a:p>
          <a:p>
            <a:pPr algn="ctr">
              <a:buNone/>
            </a:pPr>
            <a:endParaRPr lang="en-US" dirty="0" smtClean="0"/>
          </a:p>
          <a:p>
            <a:pPr algn="ctr">
              <a:buNone/>
            </a:pPr>
            <a:r>
              <a:rPr lang="en-US" dirty="0" smtClean="0"/>
              <a:t>Application should be supported by two medical certificates</a:t>
            </a:r>
          </a:p>
          <a:p>
            <a:pPr algn="ctr">
              <a:buNone/>
            </a:pPr>
            <a:endParaRPr lang="en-US" dirty="0" smtClean="0"/>
          </a:p>
          <a:p>
            <a:pPr algn="ctr">
              <a:buNone/>
            </a:pPr>
            <a:r>
              <a:rPr lang="en-US" dirty="0" smtClean="0"/>
              <a:t> </a:t>
            </a:r>
          </a:p>
          <a:p>
            <a:pPr algn="ctr">
              <a:buNone/>
            </a:pPr>
            <a:r>
              <a:rPr lang="en-US" dirty="0" smtClean="0"/>
              <a:t>Magistrate consent from the medical officer in charge  of mental hospital /nursing home </a:t>
            </a:r>
          </a:p>
          <a:p>
            <a:pPr algn="ctr">
              <a:buNone/>
            </a:pPr>
            <a:endParaRPr lang="en-US" dirty="0" smtClean="0"/>
          </a:p>
          <a:p>
            <a:pPr algn="ctr">
              <a:buNone/>
            </a:pPr>
            <a:endParaRPr lang="en-US" dirty="0" smtClean="0"/>
          </a:p>
          <a:p>
            <a:pPr algn="ctr">
              <a:buNone/>
            </a:pPr>
            <a:r>
              <a:rPr lang="en-US" dirty="0" smtClean="0"/>
              <a:t>Admission under reception order is made </a:t>
            </a:r>
            <a:endParaRPr lang="en-US" dirty="0"/>
          </a:p>
        </p:txBody>
      </p:sp>
      <p:sp>
        <p:nvSpPr>
          <p:cNvPr id="3" name="Title 2"/>
          <p:cNvSpPr>
            <a:spLocks noGrp="1"/>
          </p:cNvSpPr>
          <p:nvPr>
            <p:ph type="title"/>
          </p:nvPr>
        </p:nvSpPr>
        <p:spPr>
          <a:xfrm>
            <a:off x="457200" y="304800"/>
            <a:ext cx="8229600" cy="609600"/>
          </a:xfrm>
        </p:spPr>
        <p:txBody>
          <a:bodyPr>
            <a:normAutofit fontScale="90000"/>
          </a:bodyPr>
          <a:lstStyle/>
          <a:p>
            <a:r>
              <a:rPr lang="en-US" dirty="0" err="1" smtClean="0">
                <a:solidFill>
                  <a:srgbClr val="FF0000"/>
                </a:solidFill>
              </a:rPr>
              <a:t>Recepition</a:t>
            </a:r>
            <a:r>
              <a:rPr lang="en-US" dirty="0" smtClean="0">
                <a:solidFill>
                  <a:srgbClr val="FF0000"/>
                </a:solidFill>
              </a:rPr>
              <a:t> order on application </a:t>
            </a:r>
            <a:r>
              <a:rPr lang="en-US" dirty="0" smtClean="0"/>
              <a:t/>
            </a:r>
            <a:br>
              <a:rPr lang="en-US" dirty="0" smtClean="0"/>
            </a:br>
            <a:endParaRPr lang="en-US" dirty="0"/>
          </a:p>
        </p:txBody>
      </p:sp>
      <p:sp>
        <p:nvSpPr>
          <p:cNvPr id="5" name="Down Arrow 4"/>
          <p:cNvSpPr/>
          <p:nvPr/>
        </p:nvSpPr>
        <p:spPr>
          <a:xfrm>
            <a:off x="4419600" y="1524000"/>
            <a:ext cx="484632" cy="749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419600" y="2971800"/>
            <a:ext cx="484632" cy="673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4419600" y="4572000"/>
            <a:ext cx="484632"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smtClean="0"/>
              <a:t>Mentally ill patient exhibiting violent behavior detained  by police officer </a:t>
            </a:r>
          </a:p>
          <a:p>
            <a:pPr algn="ctr">
              <a:buNone/>
            </a:pPr>
            <a:endParaRPr lang="en-US" dirty="0" smtClean="0"/>
          </a:p>
          <a:p>
            <a:pPr algn="ctr">
              <a:buNone/>
            </a:pPr>
            <a:r>
              <a:rPr lang="en-US" dirty="0" smtClean="0"/>
              <a:t>Produced in the court within 24 hour of detention </a:t>
            </a:r>
          </a:p>
          <a:p>
            <a:pPr algn="ctr">
              <a:buNone/>
            </a:pPr>
            <a:endParaRPr lang="en-US" dirty="0" smtClean="0"/>
          </a:p>
          <a:p>
            <a:pPr algn="ctr">
              <a:buNone/>
            </a:pPr>
            <a:r>
              <a:rPr lang="en-US" dirty="0" smtClean="0"/>
              <a:t>Application is supported by two medical certificates </a:t>
            </a:r>
          </a:p>
          <a:p>
            <a:pPr algn="ctr"/>
            <a:endParaRPr lang="en-US" dirty="0" smtClean="0"/>
          </a:p>
          <a:p>
            <a:pPr algn="ctr">
              <a:buNone/>
            </a:pPr>
            <a:r>
              <a:rPr lang="en-US" dirty="0" smtClean="0"/>
              <a:t>Magistrates issues reception order </a:t>
            </a:r>
            <a:endParaRPr lang="en-US" dirty="0"/>
          </a:p>
        </p:txBody>
      </p:sp>
      <p:sp>
        <p:nvSpPr>
          <p:cNvPr id="3" name="Title 2"/>
          <p:cNvSpPr>
            <a:spLocks noGrp="1"/>
          </p:cNvSpPr>
          <p:nvPr>
            <p:ph type="title"/>
          </p:nvPr>
        </p:nvSpPr>
        <p:spPr/>
        <p:txBody>
          <a:bodyPr>
            <a:normAutofit fontScale="90000"/>
          </a:bodyPr>
          <a:lstStyle/>
          <a:p>
            <a:pPr algn="ctr"/>
            <a:r>
              <a:rPr lang="en-US" dirty="0" smtClean="0">
                <a:solidFill>
                  <a:srgbClr val="FF0000"/>
                </a:solidFill>
              </a:rPr>
              <a:t>Reception order on product before magistrate </a:t>
            </a:r>
            <a:endParaRPr lang="en-US" dirty="0">
              <a:solidFill>
                <a:srgbClr val="FF0000"/>
              </a:solidFill>
            </a:endParaRPr>
          </a:p>
        </p:txBody>
      </p:sp>
      <p:sp>
        <p:nvSpPr>
          <p:cNvPr id="4" name="Down Arrow 3"/>
          <p:cNvSpPr/>
          <p:nvPr/>
        </p:nvSpPr>
        <p:spPr>
          <a:xfrm>
            <a:off x="4419600" y="2438400"/>
            <a:ext cx="484632" cy="445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buNone/>
            </a:pPr>
            <a:r>
              <a:rPr lang="en-US" b="1" dirty="0" smtClean="0">
                <a:solidFill>
                  <a:srgbClr val="FF0000"/>
                </a:solidFill>
              </a:rPr>
              <a:t>Temporary Treatment Order </a:t>
            </a:r>
          </a:p>
          <a:p>
            <a:r>
              <a:rPr lang="en-US" dirty="0" smtClean="0"/>
              <a:t> It is an order issued by the magistrate in cases where the risk is perceived to the patient's life or to that of others.</a:t>
            </a:r>
          </a:p>
          <a:p>
            <a:r>
              <a:rPr lang="en-US" dirty="0" smtClean="0"/>
              <a:t> If the medical officer in-charge feels it necessary to bring legal authorities into the picture he can do so by applying to the magistrate.</a:t>
            </a:r>
          </a:p>
          <a:p>
            <a:pPr>
              <a:buNone/>
            </a:pPr>
            <a:endParaRPr lang="en-US" dirty="0" smtClean="0"/>
          </a:p>
          <a:p>
            <a:pPr>
              <a:buNone/>
            </a:pPr>
            <a:r>
              <a:rPr lang="en-US" b="1" dirty="0" smtClean="0">
                <a:solidFill>
                  <a:srgbClr val="FF0000"/>
                </a:solidFill>
              </a:rPr>
              <a:t>Admission of Mentally Ill Prisoner</a:t>
            </a:r>
            <a:r>
              <a:rPr lang="en-US" b="1" dirty="0" smtClean="0"/>
              <a:t>s </a:t>
            </a:r>
          </a:p>
          <a:p>
            <a:pPr>
              <a:buNone/>
            </a:pPr>
            <a:r>
              <a:rPr lang="en-US" dirty="0" smtClean="0"/>
              <a:t>A mentally ill prisoner may be admitted into a mental hospital on the order of the presiding officer or a court.</a:t>
            </a:r>
          </a:p>
          <a:p>
            <a:pPr>
              <a:buNone/>
            </a:pPr>
            <a:endParaRPr lang="en-US" dirty="0" smtClean="0"/>
          </a:p>
          <a:p>
            <a:pPr>
              <a:buNone/>
            </a:pPr>
            <a:r>
              <a:rPr lang="en-US" b="1" dirty="0" err="1" smtClean="0">
                <a:solidFill>
                  <a:srgbClr val="FF0000"/>
                </a:solidFill>
              </a:rPr>
              <a:t>MiscellaneousAdmission</a:t>
            </a:r>
            <a:r>
              <a:rPr lang="en-US" b="1" dirty="0" smtClean="0">
                <a:solidFill>
                  <a:srgbClr val="FF0000"/>
                </a:solidFill>
              </a:rPr>
              <a:t> </a:t>
            </a:r>
          </a:p>
          <a:p>
            <a:pPr>
              <a:buNone/>
            </a:pPr>
            <a:r>
              <a:rPr lang="en-US" dirty="0" smtClean="0"/>
              <a:t>A mentally ill patient can be admitted either on humanitarian grounds (e.g. wanderers) or for observation purpose. </a:t>
            </a:r>
          </a:p>
          <a:p>
            <a:pPr>
              <a:buNone/>
            </a:pPr>
            <a:r>
              <a:rPr lang="en-US" dirty="0" smtClean="0"/>
              <a:t>Social workers can obtain an order from the magistrate pending report from medical officer.</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495800"/>
          </a:xfrm>
        </p:spPr>
        <p:txBody>
          <a:bodyPr>
            <a:noAutofit/>
          </a:bodyPr>
          <a:lstStyle/>
          <a:p>
            <a:pPr>
              <a:buFont typeface="Wingdings" pitchFamily="2" charset="2"/>
              <a:buChar char="q"/>
            </a:pPr>
            <a:r>
              <a:rPr lang="en-US" sz="2000" dirty="0" smtClean="0"/>
              <a:t>Discharge on Voluntary Basis. </a:t>
            </a:r>
          </a:p>
          <a:p>
            <a:pPr>
              <a:buFont typeface="Wingdings" pitchFamily="2" charset="2"/>
              <a:buChar char="q"/>
            </a:pPr>
            <a:r>
              <a:rPr lang="en-US" sz="2000" dirty="0" smtClean="0"/>
              <a:t>Discharge of a Patient Admitted under Special Circumstances.</a:t>
            </a:r>
          </a:p>
          <a:p>
            <a:pPr>
              <a:buFont typeface="Wingdings" pitchFamily="2" charset="2"/>
              <a:buChar char="q"/>
            </a:pPr>
            <a:r>
              <a:rPr lang="en-US" sz="2000" dirty="0" smtClean="0"/>
              <a:t> Discharge of a Patient Admitted on Reception Order.</a:t>
            </a:r>
          </a:p>
          <a:p>
            <a:pPr>
              <a:buFont typeface="Wingdings" pitchFamily="2" charset="2"/>
              <a:buChar char="q"/>
            </a:pPr>
            <a:r>
              <a:rPr lang="en-US" sz="2000" dirty="0" smtClean="0"/>
              <a:t>Discharge of a Patient Admitted by Police </a:t>
            </a:r>
          </a:p>
          <a:p>
            <a:pPr>
              <a:buFont typeface="Wingdings" pitchFamily="2" charset="2"/>
              <a:buChar char="q"/>
            </a:pPr>
            <a:r>
              <a:rPr lang="en-US" sz="2000" dirty="0" smtClean="0"/>
              <a:t>Discharge of a Mentally ill Prisoner </a:t>
            </a:r>
          </a:p>
          <a:p>
            <a:pPr>
              <a:buFont typeface="Wingdings" pitchFamily="2" charset="2"/>
              <a:buChar char="q"/>
            </a:pPr>
            <a:r>
              <a:rPr lang="en-US" sz="2000" dirty="0" smtClean="0"/>
              <a:t>Leave of Absence </a:t>
            </a:r>
          </a:p>
        </p:txBody>
      </p:sp>
      <p:sp>
        <p:nvSpPr>
          <p:cNvPr id="2" name="Title 1"/>
          <p:cNvSpPr>
            <a:spLocks noGrp="1"/>
          </p:cNvSpPr>
          <p:nvPr>
            <p:ph type="title"/>
          </p:nvPr>
        </p:nvSpPr>
        <p:spPr>
          <a:xfrm>
            <a:off x="457200" y="533400"/>
            <a:ext cx="8229600" cy="762000"/>
          </a:xfrm>
        </p:spPr>
        <p:txBody>
          <a:bodyPr>
            <a:normAutofit fontScale="90000"/>
          </a:bodyPr>
          <a:lstStyle/>
          <a:p>
            <a:r>
              <a:rPr lang="en-US" sz="2700" dirty="0" smtClean="0">
                <a:solidFill>
                  <a:srgbClr val="7030A0"/>
                </a:solidFill>
              </a:rPr>
              <a:t>It deals mainly with the procedure to be followed for the discharge of mentally ill persons</a:t>
            </a:r>
            <a:r>
              <a:rPr lang="en-US" dirty="0" smtClean="0">
                <a:solidFill>
                  <a:srgbClr val="7030A0"/>
                </a:solidFill>
              </a:rPr>
              <a:t>.</a:t>
            </a:r>
            <a:br>
              <a:rPr lang="en-US" dirty="0" smtClean="0">
                <a:solidFill>
                  <a:srgbClr val="7030A0"/>
                </a:solidFill>
              </a:rPr>
            </a:br>
            <a:endParaRPr lang="en-US"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534400" cy="6858000"/>
          </a:xfrm>
        </p:spPr>
        <p:txBody>
          <a:bodyPr>
            <a:normAutofit fontScale="77500" lnSpcReduction="20000"/>
          </a:bodyPr>
          <a:lstStyle/>
          <a:p>
            <a:pPr>
              <a:buNone/>
            </a:pPr>
            <a:r>
              <a:rPr lang="en-US" dirty="0" smtClean="0"/>
              <a:t> </a:t>
            </a:r>
            <a:r>
              <a:rPr lang="en-US" dirty="0" smtClean="0">
                <a:solidFill>
                  <a:srgbClr val="FF0000"/>
                </a:solidFill>
              </a:rPr>
              <a:t>Discharge of a </a:t>
            </a:r>
            <a:r>
              <a:rPr lang="en-US" dirty="0" smtClean="0">
                <a:solidFill>
                  <a:srgbClr val="FF0000"/>
                </a:solidFill>
              </a:rPr>
              <a:t>Patient  Admitted </a:t>
            </a:r>
            <a:r>
              <a:rPr lang="en-US" dirty="0" smtClean="0">
                <a:solidFill>
                  <a:srgbClr val="FF0000"/>
                </a:solidFill>
              </a:rPr>
              <a:t>on Voluntary Basis </a:t>
            </a:r>
          </a:p>
          <a:p>
            <a:pPr>
              <a:buNone/>
            </a:pPr>
            <a:r>
              <a:rPr lang="en-US" dirty="0" smtClean="0"/>
              <a:t>      Medical officer in-charge of psychiatric hospital/ nursing home on recommendation from two medical practitioners preferably a psychiatrist, can issue directions for discharge of the patient.</a:t>
            </a:r>
          </a:p>
          <a:p>
            <a:pPr>
              <a:buNone/>
            </a:pPr>
            <a:endParaRPr lang="en-US" dirty="0" smtClean="0"/>
          </a:p>
          <a:p>
            <a:pPr>
              <a:buNone/>
            </a:pPr>
            <a:r>
              <a:rPr lang="en-US" dirty="0" smtClean="0"/>
              <a:t> </a:t>
            </a:r>
            <a:r>
              <a:rPr lang="en-US" dirty="0" smtClean="0">
                <a:solidFill>
                  <a:srgbClr val="FF0000"/>
                </a:solidFill>
              </a:rPr>
              <a:t>Discharge of a </a:t>
            </a:r>
            <a:r>
              <a:rPr lang="en-US" dirty="0" smtClean="0">
                <a:solidFill>
                  <a:srgbClr val="FF0000"/>
                </a:solidFill>
              </a:rPr>
              <a:t>Patient  Admitted </a:t>
            </a:r>
            <a:r>
              <a:rPr lang="en-US" dirty="0" smtClean="0">
                <a:solidFill>
                  <a:srgbClr val="FF0000"/>
                </a:solidFill>
              </a:rPr>
              <a:t>under Special Circumstances </a:t>
            </a:r>
          </a:p>
          <a:p>
            <a:pPr>
              <a:buNone/>
            </a:pPr>
            <a:r>
              <a:rPr lang="en-US" dirty="0" smtClean="0"/>
              <a:t>      A relative or a friend may make an application to the medical officer for care and custody of the patient. </a:t>
            </a:r>
          </a:p>
          <a:p>
            <a:pPr>
              <a:buNone/>
            </a:pPr>
            <a:r>
              <a:rPr lang="en-US" dirty="0" smtClean="0"/>
              <a:t>     The relatives are required to furnish a bond with or without sureties, along with an undertaking that the mentally ill person shall be prevented from causing injury to self or others.</a:t>
            </a:r>
          </a:p>
          <a:p>
            <a:pPr>
              <a:buNone/>
            </a:pPr>
            <a:endParaRPr lang="en-US" dirty="0" smtClean="0">
              <a:solidFill>
                <a:srgbClr val="FF0000"/>
              </a:solidFill>
            </a:endParaRPr>
          </a:p>
          <a:p>
            <a:pPr>
              <a:buNone/>
            </a:pPr>
            <a:r>
              <a:rPr lang="en-US" dirty="0" smtClean="0">
                <a:solidFill>
                  <a:srgbClr val="FF0000"/>
                </a:solidFill>
              </a:rPr>
              <a:t> Discharge of a </a:t>
            </a:r>
            <a:r>
              <a:rPr lang="en-US" dirty="0" smtClean="0">
                <a:solidFill>
                  <a:srgbClr val="FF0000"/>
                </a:solidFill>
              </a:rPr>
              <a:t>Patient  Admitted </a:t>
            </a:r>
            <a:r>
              <a:rPr lang="en-US" dirty="0" smtClean="0">
                <a:solidFill>
                  <a:srgbClr val="FF0000"/>
                </a:solidFill>
              </a:rPr>
              <a:t>on Reception Orde</a:t>
            </a:r>
            <a:r>
              <a:rPr lang="en-US" dirty="0" smtClean="0"/>
              <a:t>r </a:t>
            </a:r>
          </a:p>
          <a:p>
            <a:pPr>
              <a:buNone/>
            </a:pPr>
            <a:r>
              <a:rPr lang="en-US" dirty="0" smtClean="0"/>
              <a:t>      An applicant who feels that the patient has recovered from illness may make an application for discharge to the magistrate.</a:t>
            </a:r>
          </a:p>
          <a:p>
            <a:pPr>
              <a:buNone/>
            </a:pPr>
            <a:r>
              <a:rPr lang="en-US" dirty="0" smtClean="0"/>
              <a:t>      A certificate should accompany such an application from medical officer in-charge of the psychiatric hospital/nursing home. If the magistrate deems fit he may issue an order for discharge.</a:t>
            </a:r>
          </a:p>
          <a:p>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10000"/>
          </a:bodyPr>
          <a:lstStyle/>
          <a:p>
            <a:pPr>
              <a:buNone/>
            </a:pPr>
            <a:r>
              <a:rPr lang="en-US" dirty="0" smtClean="0">
                <a:solidFill>
                  <a:srgbClr val="FF0000"/>
                </a:solidFill>
              </a:rPr>
              <a:t>Discharge of a </a:t>
            </a:r>
            <a:r>
              <a:rPr lang="en-US" dirty="0" smtClean="0">
                <a:solidFill>
                  <a:srgbClr val="FF0000"/>
                </a:solidFill>
              </a:rPr>
              <a:t>Patient Admitted </a:t>
            </a:r>
            <a:r>
              <a:rPr lang="en-US" dirty="0" smtClean="0">
                <a:solidFill>
                  <a:srgbClr val="FF0000"/>
                </a:solidFill>
              </a:rPr>
              <a:t>by Police</a:t>
            </a:r>
          </a:p>
          <a:p>
            <a:r>
              <a:rPr lang="en-US" dirty="0" smtClean="0"/>
              <a:t>  In cases where the police detain the mentally ill individual in hospital, he may be discharged after the family members agree in writing to take proper care, and the medical officer-in-charge opines that he is fit to be discharged.</a:t>
            </a:r>
          </a:p>
          <a:p>
            <a:pPr>
              <a:buNone/>
            </a:pPr>
            <a:r>
              <a:rPr lang="en-US" dirty="0" smtClean="0">
                <a:solidFill>
                  <a:srgbClr val="FF0000"/>
                </a:solidFill>
              </a:rPr>
              <a:t> Discharge of a Mentally Ill Prisoner</a:t>
            </a:r>
          </a:p>
          <a:p>
            <a:pPr>
              <a:buNone/>
            </a:pPr>
            <a:r>
              <a:rPr lang="en-US" dirty="0" smtClean="0"/>
              <a:t>     The hospital authorities have to report every 6 months about the person's state of mind to the authority, which had ordered detention. </a:t>
            </a:r>
          </a:p>
          <a:p>
            <a:pPr>
              <a:buNone/>
            </a:pPr>
            <a:r>
              <a:rPr lang="en-US" dirty="0" smtClean="0"/>
              <a:t>     As soon as they find that the person is fit to stand the trial, they have to inform about the same to the authority concerned. The person is then handed over to the prison officer for further legal action.</a:t>
            </a:r>
          </a:p>
          <a:p>
            <a:pPr>
              <a:buNone/>
            </a:pPr>
            <a:r>
              <a:rPr lang="en-US" dirty="0" smtClean="0">
                <a:solidFill>
                  <a:srgbClr val="FF0000"/>
                </a:solidFill>
              </a:rPr>
              <a:t>Leave of Absence </a:t>
            </a:r>
          </a:p>
          <a:p>
            <a:pPr>
              <a:buNone/>
            </a:pPr>
            <a:r>
              <a:rPr lang="en-US" dirty="0" smtClean="0"/>
              <a:t>     On application by a relative or others to the medical officer-in-charge and a bond duly signed stating that the patient will be taken proper care of and prevented from injuring self or others, leave of absence may be granted (for a period of maximum 60days).</a:t>
            </a:r>
          </a:p>
          <a:p>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a:buNone/>
            </a:pPr>
            <a:r>
              <a:rPr lang="en-US" dirty="0" smtClean="0"/>
              <a:t> The legal and ethical context of care is important for all psychiatric nurses because it focuses concern on the right of patients and the quality care they receive.</a:t>
            </a:r>
          </a:p>
          <a:p>
            <a:pPr>
              <a:buNone/>
            </a:pPr>
            <a:r>
              <a:rPr lang="en-US" dirty="0" smtClean="0"/>
              <a:t>  The knowledge of legal aspects enhances the freedom of both the nurse and the patient, informs their ethical decision making, and ultimately results in better care</a:t>
            </a:r>
            <a:endParaRPr lang="en-US" dirty="0"/>
          </a:p>
        </p:txBody>
      </p:sp>
      <p:sp>
        <p:nvSpPr>
          <p:cNvPr id="2" name="Title 1"/>
          <p:cNvSpPr>
            <a:spLocks noGrp="1"/>
          </p:cNvSpPr>
          <p:nvPr>
            <p:ph type="title"/>
          </p:nvPr>
        </p:nvSpPr>
        <p:spPr/>
        <p:txBody>
          <a:bodyPr/>
          <a:lstStyle/>
          <a:p>
            <a:r>
              <a:rPr lang="en-US" dirty="0" smtClean="0">
                <a:solidFill>
                  <a:srgbClr val="FF0000"/>
                </a:solidFill>
              </a:rPr>
              <a:t>Nursing Implications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rmAutofit/>
          </a:bodyPr>
          <a:lstStyle/>
          <a:p>
            <a:r>
              <a:rPr lang="en-US" dirty="0" smtClean="0"/>
              <a:t>It is derived from English Lunacy Act, </a:t>
            </a:r>
          </a:p>
          <a:p>
            <a:r>
              <a:rPr lang="en-US" dirty="0" smtClean="0"/>
              <a:t> It was enacted to govern reception, detention and care of lunatics and their property and to consolidate and amend the laws relating to lunacy.</a:t>
            </a:r>
          </a:p>
          <a:p>
            <a:r>
              <a:rPr lang="en-US" dirty="0" smtClean="0"/>
              <a:t>The enactment of ILA of 1912 was followed by opening of many new asylums, an improvement in the general conditions of asylums, and an increase in awareness regarding the prevailing situation of lunatics in such asylums.</a:t>
            </a:r>
          </a:p>
          <a:p>
            <a:endParaRPr lang="en-US" dirty="0"/>
          </a:p>
        </p:txBody>
      </p:sp>
      <p:sp>
        <p:nvSpPr>
          <p:cNvPr id="2" name="Title 1"/>
          <p:cNvSpPr>
            <a:spLocks noGrp="1"/>
          </p:cNvSpPr>
          <p:nvPr>
            <p:ph type="title"/>
          </p:nvPr>
        </p:nvSpPr>
        <p:spPr>
          <a:xfrm>
            <a:off x="457200" y="274638"/>
            <a:ext cx="8229600" cy="792162"/>
          </a:xfrm>
        </p:spPr>
        <p:txBody>
          <a:bodyPr>
            <a:normAutofit/>
          </a:bodyPr>
          <a:lstStyle/>
          <a:p>
            <a:r>
              <a:rPr lang="en-US" dirty="0" smtClean="0"/>
              <a:t>TIE INDIAN LUNACY ACT (1912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a:bodyPr>
          <a:lstStyle/>
          <a:p>
            <a:r>
              <a:rPr lang="en-US" dirty="0" smtClean="0"/>
              <a:t>Psychiatric patients are often the least capable of protecting their own rights. It is therefore one of the responsibilities of the nurse to guide the patients and relatives in matters related to their rights and protect the patient from any mistreatment.</a:t>
            </a:r>
          </a:p>
          <a:p>
            <a:pPr>
              <a:buNone/>
            </a:pPr>
            <a:endParaRPr lang="en-US"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solidFill>
                  <a:srgbClr val="FF0000"/>
                </a:solidFill>
              </a:rPr>
              <a:t>Basic Rights of Mentally ill Patients and Nurse's Responsibilities</a:t>
            </a:r>
            <a:endParaRPr lang="en-US"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715000"/>
          </a:xfrm>
        </p:spPr>
        <p:txBody>
          <a:bodyPr>
            <a:normAutofit fontScale="92500" lnSpcReduction="20000"/>
          </a:bodyPr>
          <a:lstStyle/>
          <a:p>
            <a:pPr>
              <a:buFont typeface="Wingdings" pitchFamily="2" charset="2"/>
              <a:buChar char="q"/>
            </a:pPr>
            <a:r>
              <a:rPr lang="en-US" dirty="0" smtClean="0"/>
              <a:t>The right to wear their own clothes</a:t>
            </a:r>
          </a:p>
          <a:p>
            <a:pPr>
              <a:buFont typeface="Wingdings" pitchFamily="2" charset="2"/>
              <a:buChar char="q"/>
            </a:pPr>
            <a:r>
              <a:rPr lang="en-US" dirty="0" smtClean="0"/>
              <a:t>The right to have individual storage space</a:t>
            </a:r>
          </a:p>
          <a:p>
            <a:pPr>
              <a:buFont typeface="Wingdings" pitchFamily="2" charset="2"/>
              <a:buChar char="q"/>
            </a:pPr>
            <a:r>
              <a:rPr lang="en-US" dirty="0" smtClean="0"/>
              <a:t> The right to keep and use their own personal possessions. </a:t>
            </a:r>
          </a:p>
          <a:p>
            <a:pPr>
              <a:buFont typeface="Wingdings" pitchFamily="2" charset="2"/>
              <a:buChar char="q"/>
            </a:pPr>
            <a:r>
              <a:rPr lang="en-US" dirty="0" smtClean="0"/>
              <a:t>The right to spend a sum of their money</a:t>
            </a:r>
          </a:p>
          <a:p>
            <a:pPr>
              <a:buFont typeface="Wingdings" pitchFamily="2" charset="2"/>
              <a:buChar char="q"/>
            </a:pPr>
            <a:r>
              <a:rPr lang="en-US" dirty="0" smtClean="0"/>
              <a:t> The right to have reasonable access like telephone, letter writing and mailing.</a:t>
            </a:r>
          </a:p>
          <a:p>
            <a:pPr>
              <a:buFont typeface="Wingdings" pitchFamily="2" charset="2"/>
              <a:buChar char="q"/>
            </a:pPr>
            <a:r>
              <a:rPr lang="en-US" dirty="0" smtClean="0"/>
              <a:t>The right to see visitors every day. </a:t>
            </a:r>
          </a:p>
          <a:p>
            <a:pPr>
              <a:buFont typeface="Wingdings" pitchFamily="2" charset="2"/>
              <a:buChar char="q"/>
            </a:pPr>
            <a:r>
              <a:rPr lang="en-US" dirty="0" smtClean="0"/>
              <a:t>The right to treatment in the least restricted setting.</a:t>
            </a:r>
          </a:p>
          <a:p>
            <a:pPr>
              <a:buFont typeface="Wingdings" pitchFamily="2" charset="2"/>
              <a:buChar char="q"/>
            </a:pPr>
            <a:r>
              <a:rPr lang="en-US" dirty="0" smtClean="0"/>
              <a:t>The right to hold civil service status.</a:t>
            </a:r>
          </a:p>
          <a:p>
            <a:pPr>
              <a:buFont typeface="Wingdings" pitchFamily="2" charset="2"/>
              <a:buChar char="q"/>
            </a:pPr>
            <a:r>
              <a:rPr lang="en-US" dirty="0" smtClean="0"/>
              <a:t>The right to refuse electroconvulsive therapy. </a:t>
            </a:r>
          </a:p>
          <a:p>
            <a:pPr>
              <a:buFont typeface="Wingdings" pitchFamily="2" charset="2"/>
              <a:buChar char="q"/>
            </a:pPr>
            <a:r>
              <a:rPr lang="en-US" dirty="0" smtClean="0"/>
              <a:t>The right to manage and dispose of property and execute wills.</a:t>
            </a:r>
          </a:p>
          <a:p>
            <a:r>
              <a:rPr lang="en-US" dirty="0" smtClean="0"/>
              <a:t>.</a:t>
            </a:r>
            <a:endParaRPr lang="en-US" dirty="0"/>
          </a:p>
        </p:txBody>
      </p:sp>
      <p:sp>
        <p:nvSpPr>
          <p:cNvPr id="3" name="Title 2"/>
          <p:cNvSpPr>
            <a:spLocks noGrp="1"/>
          </p:cNvSpPr>
          <p:nvPr>
            <p:ph type="title"/>
          </p:nvPr>
        </p:nvSpPr>
        <p:spPr>
          <a:xfrm>
            <a:off x="457200" y="457200"/>
            <a:ext cx="8229600" cy="960438"/>
          </a:xfrm>
        </p:spPr>
        <p:txBody>
          <a:bodyPr>
            <a:normAutofit fontScale="90000"/>
          </a:bodyPr>
          <a:lstStyle/>
          <a:p>
            <a:r>
              <a:rPr lang="en-US" dirty="0" smtClean="0"/>
              <a:t>Some of the Rights of Psychiatric Patients</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normAutofit fontScale="92500" lnSpcReduction="10000"/>
          </a:bodyPr>
          <a:lstStyle/>
          <a:p>
            <a:r>
              <a:rPr lang="en-US" dirty="0" smtClean="0"/>
              <a:t>Psychiatric nurses have to work in psychiatric units for 24 hours and the final responsibility of the ward management will be on nurses alone.</a:t>
            </a:r>
          </a:p>
          <a:p>
            <a:r>
              <a:rPr lang="en-US" dirty="0" smtClean="0"/>
              <a:t> Hence, the nurses have to be well versed in the legal aspects related to treatment of mentally ill. </a:t>
            </a:r>
          </a:p>
          <a:p>
            <a:r>
              <a:rPr lang="en-US" dirty="0" smtClean="0"/>
              <a:t>The knowledge of legal procedures will help the nurses to teach the client and his relatives to protect the rights of the client and to provide comprehensive mental health care to the needy population.</a:t>
            </a:r>
          </a:p>
          <a:p>
            <a:r>
              <a:rPr lang="en-US" dirty="0" smtClean="0"/>
              <a:t>There are two Acts concerned with the care and treatment of the mentally ill:</a:t>
            </a:r>
          </a:p>
          <a:p>
            <a:r>
              <a:rPr lang="en-US" dirty="0" smtClean="0"/>
              <a:t> The Indian Mental Health Act of 1987 </a:t>
            </a:r>
          </a:p>
          <a:p>
            <a:r>
              <a:rPr lang="en-US" dirty="0" smtClean="0"/>
              <a:t> The Indian Lunacy Act of 1912</a:t>
            </a:r>
          </a:p>
          <a:p>
            <a:endParaRPr lang="en-US" dirty="0"/>
          </a:p>
        </p:txBody>
      </p:sp>
      <p:sp>
        <p:nvSpPr>
          <p:cNvPr id="2" name="Title 1"/>
          <p:cNvSpPr>
            <a:spLocks noGrp="1"/>
          </p:cNvSpPr>
          <p:nvPr>
            <p:ph type="title"/>
          </p:nvPr>
        </p:nvSpPr>
        <p:spPr/>
        <p:txBody>
          <a:bodyPr/>
          <a:lstStyle/>
          <a:p>
            <a:r>
              <a:rPr lang="en-US" dirty="0" smtClean="0"/>
              <a:t> Introduction </a:t>
            </a:r>
            <a:endParaRPr lang="en-U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r>
              <a:rPr lang="en-US" dirty="0" smtClean="0"/>
              <a:t>for protecting patient's rights </a:t>
            </a:r>
          </a:p>
          <a:p>
            <a:r>
              <a:rPr lang="en-US" dirty="0" smtClean="0"/>
              <a:t>To protect patient's rights, the nurse should be aware of these rights in the first place. </a:t>
            </a:r>
          </a:p>
          <a:p>
            <a:r>
              <a:rPr lang="en-US" dirty="0" smtClean="0"/>
              <a:t>She should ensure that ward procedures and policies should not violate patient's rights.</a:t>
            </a:r>
          </a:p>
          <a:p>
            <a:r>
              <a:rPr lang="en-US" dirty="0" smtClean="0"/>
              <a:t>Discussing these rights with the mental health team and including these rights in the nursing care plan is all part of her responsibility in protecting the patient's rights</a:t>
            </a:r>
            <a:endParaRPr lang="en-US" dirty="0"/>
          </a:p>
        </p:txBody>
      </p:sp>
      <p:sp>
        <p:nvSpPr>
          <p:cNvPr id="2" name="Title 1"/>
          <p:cNvSpPr>
            <a:spLocks noGrp="1"/>
          </p:cNvSpPr>
          <p:nvPr>
            <p:ph type="title"/>
          </p:nvPr>
        </p:nvSpPr>
        <p:spPr/>
        <p:txBody>
          <a:bodyPr/>
          <a:lstStyle/>
          <a:p>
            <a:r>
              <a:rPr lang="en-US" dirty="0" smtClean="0"/>
              <a:t>Nurse's implications</a:t>
            </a:r>
            <a:endParaRPr lang="en-US" dirty="0"/>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248400"/>
          </a:xfrm>
        </p:spPr>
        <p:txBody>
          <a:bodyPr>
            <a:normAutofit lnSpcReduction="10000"/>
          </a:bodyPr>
          <a:lstStyle/>
          <a:p>
            <a:pPr>
              <a:buNone/>
            </a:pPr>
            <a:r>
              <a:rPr lang="en-US" dirty="0" smtClean="0"/>
              <a:t>Definition </a:t>
            </a:r>
          </a:p>
          <a:p>
            <a:pPr>
              <a:buNone/>
            </a:pPr>
            <a:r>
              <a:rPr lang="en-US" dirty="0" smtClean="0"/>
              <a:t>Forensic psychiatry is the branch of medicine that deals with disorders of the mind and their relation to legal principles.</a:t>
            </a:r>
          </a:p>
          <a:p>
            <a:pPr>
              <a:buNone/>
            </a:pPr>
            <a:r>
              <a:rPr lang="en-US" dirty="0" smtClean="0"/>
              <a:t>The basic forensic psychiatry includes: </a:t>
            </a:r>
          </a:p>
          <a:p>
            <a:pPr>
              <a:buNone/>
            </a:pPr>
            <a:r>
              <a:rPr lang="en-US" dirty="0" smtClean="0"/>
              <a:t>1) Crime and psychiatric disorders</a:t>
            </a:r>
          </a:p>
          <a:p>
            <a:pPr>
              <a:buNone/>
            </a:pPr>
            <a:r>
              <a:rPr lang="en-US" dirty="0" smtClean="0"/>
              <a:t>2) Criminal responsibility </a:t>
            </a:r>
          </a:p>
          <a:p>
            <a:pPr>
              <a:buNone/>
            </a:pPr>
            <a:r>
              <a:rPr lang="en-US" dirty="0" smtClean="0"/>
              <a:t>3)  Civil responsibility </a:t>
            </a:r>
          </a:p>
          <a:p>
            <a:pPr>
              <a:buNone/>
            </a:pPr>
            <a:r>
              <a:rPr lang="en-US" dirty="0" smtClean="0"/>
              <a:t>4) Laws relating to psychiatric disorders </a:t>
            </a:r>
          </a:p>
          <a:p>
            <a:pPr>
              <a:buNone/>
            </a:pPr>
            <a:r>
              <a:rPr lang="en-US" dirty="0" smtClean="0"/>
              <a:t>   Admission procedures of patients in a psychiatric hospital</a:t>
            </a:r>
          </a:p>
          <a:p>
            <a:pPr>
              <a:buNone/>
            </a:pPr>
            <a:r>
              <a:rPr lang="en-US" dirty="0" smtClean="0"/>
              <a:t> 5) Civil rights of the mentally ill</a:t>
            </a:r>
          </a:p>
          <a:p>
            <a:pPr>
              <a:buNone/>
            </a:pPr>
            <a:r>
              <a:rPr lang="en-US" dirty="0" smtClean="0"/>
              <a:t> 6) Psychiatrists and the court</a:t>
            </a:r>
          </a:p>
          <a:p>
            <a:r>
              <a:rPr lang="en-US" dirty="0" smtClean="0"/>
              <a:t>.</a:t>
            </a:r>
          </a:p>
          <a:p>
            <a:endParaRPr lang="en-US" dirty="0"/>
          </a:p>
        </p:txBody>
      </p:sp>
      <p:sp>
        <p:nvSpPr>
          <p:cNvPr id="2" name="Title 1"/>
          <p:cNvSpPr>
            <a:spLocks noGrp="1"/>
          </p:cNvSpPr>
          <p:nvPr>
            <p:ph type="title"/>
          </p:nvPr>
        </p:nvSpPr>
        <p:spPr>
          <a:xfrm>
            <a:off x="457200" y="274638"/>
            <a:ext cx="8229600" cy="258762"/>
          </a:xfrm>
        </p:spPr>
        <p:txBody>
          <a:bodyPr>
            <a:normAutofit fontScale="90000"/>
          </a:bodyPr>
          <a:lstStyle/>
          <a:p>
            <a:r>
              <a:rPr lang="en-US" dirty="0" smtClean="0"/>
              <a:t> Forensic psychiatry</a:t>
            </a:r>
            <a:endParaRPr lang="en-US"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15000"/>
          </a:xfrm>
        </p:spPr>
        <p:txBody>
          <a:bodyPr>
            <a:normAutofit fontScale="92500"/>
          </a:bodyPr>
          <a:lstStyle/>
          <a:p>
            <a:r>
              <a:rPr lang="en-US" dirty="0" smtClean="0"/>
              <a:t>These are close associations between crime and psychiatric disorders like schizophrenia, affective disorders, epilepsy, personality disorder particularly antisocial personality and drug dependence </a:t>
            </a:r>
            <a:r>
              <a:rPr lang="en-US" dirty="0" err="1" smtClean="0"/>
              <a:t>disorders.his</a:t>
            </a:r>
            <a:r>
              <a:rPr lang="en-US" dirty="0" smtClean="0"/>
              <a:t> property, which may include sale or disposal of the property to settle his debts / expenses</a:t>
            </a:r>
          </a:p>
          <a:p>
            <a:r>
              <a:rPr lang="en-US" dirty="0" smtClean="0"/>
              <a:t>Mentally ill people may commit offence because: </a:t>
            </a:r>
          </a:p>
          <a:p>
            <a:r>
              <a:rPr lang="en-US" dirty="0" smtClean="0"/>
              <a:t>They do not understand the implication of their behavior </a:t>
            </a:r>
          </a:p>
          <a:p>
            <a:r>
              <a:rPr lang="en-US" dirty="0" smtClean="0"/>
              <a:t> Due to delusions and hallucinations </a:t>
            </a:r>
          </a:p>
          <a:p>
            <a:r>
              <a:rPr lang="en-US" dirty="0" smtClean="0"/>
              <a:t> Abnormal mental states like confusion, excitement etc. </a:t>
            </a:r>
          </a:p>
          <a:p>
            <a:r>
              <a:rPr lang="en-US" dirty="0" smtClean="0"/>
              <a:t>Drug related violence</a:t>
            </a:r>
            <a:endParaRPr lang="en-US" dirty="0"/>
          </a:p>
        </p:txBody>
      </p:sp>
      <p:sp>
        <p:nvSpPr>
          <p:cNvPr id="3" name="Title 2"/>
          <p:cNvSpPr>
            <a:spLocks noGrp="1"/>
          </p:cNvSpPr>
          <p:nvPr>
            <p:ph type="title"/>
          </p:nvPr>
        </p:nvSpPr>
        <p:spPr/>
        <p:txBody>
          <a:bodyPr>
            <a:normAutofit fontScale="90000"/>
          </a:bodyPr>
          <a:lstStyle/>
          <a:p>
            <a:r>
              <a:rPr lang="en-US" dirty="0" smtClean="0"/>
              <a:t>Crime and psychiatric disorders</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fontScale="85000" lnSpcReduction="20000"/>
          </a:bodyPr>
          <a:lstStyle/>
          <a:p>
            <a:pPr>
              <a:buNone/>
            </a:pPr>
            <a:endParaRPr lang="en-US" dirty="0" smtClean="0"/>
          </a:p>
          <a:p>
            <a:pPr>
              <a:buNone/>
            </a:pPr>
            <a:r>
              <a:rPr lang="en-US" dirty="0" smtClean="0"/>
              <a:t>According to section 84 of the Indian Penal Code of 1860 “Nothing is on offence which is done by a person who, at the time of doing it, by reason of unsoundness of mind, is ‘incapable of knowing the nature of the act, or that he is doing what is either wrong or contrary to law’.</a:t>
            </a:r>
          </a:p>
          <a:p>
            <a:r>
              <a:rPr lang="en-US" dirty="0" smtClean="0"/>
              <a:t>Criteria used to determine criminal responsibility:</a:t>
            </a:r>
          </a:p>
          <a:p>
            <a:pPr>
              <a:buNone/>
            </a:pPr>
            <a:r>
              <a:rPr lang="en-US" dirty="0" smtClean="0"/>
              <a:t> </a:t>
            </a:r>
          </a:p>
          <a:p>
            <a:pPr>
              <a:buNone/>
            </a:pPr>
            <a:r>
              <a:rPr lang="en-US" dirty="0" smtClean="0"/>
              <a:t>M’Naghten’s rule  </a:t>
            </a:r>
          </a:p>
          <a:p>
            <a:r>
              <a:rPr lang="en-US" dirty="0" smtClean="0"/>
              <a:t>The irresistible impulse test </a:t>
            </a:r>
          </a:p>
          <a:p>
            <a:r>
              <a:rPr lang="en-US" dirty="0" smtClean="0"/>
              <a:t>The Durham test/ Product rule</a:t>
            </a:r>
          </a:p>
          <a:p>
            <a:pPr>
              <a:buNone/>
            </a:pPr>
            <a:endParaRPr lang="en-US" dirty="0" smtClean="0"/>
          </a:p>
          <a:p>
            <a:r>
              <a:rPr lang="en-US" dirty="0" smtClean="0"/>
              <a:t> American law institute</a:t>
            </a:r>
          </a:p>
          <a:p>
            <a:pPr>
              <a:buNone/>
            </a:pPr>
            <a:r>
              <a:rPr lang="en-US" dirty="0" smtClean="0"/>
              <a:t>Irresistible Impulse Act  According to this rule, a person may have known an act was illegal but as a result of mental impairment lost control of their actions.</a:t>
            </a:r>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Criminal Responsibility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624078" indent="-514350">
              <a:buAutoNum type="arabicParenR"/>
            </a:pPr>
            <a:r>
              <a:rPr lang="en-US" dirty="0" smtClean="0"/>
              <a:t>Management of Property: The court may on an application from any relative direct an inquiry to ascertain whether a person is of unsound mind and incapable of managing his property. In such a case a manager is appointed by the court of law to take care of</a:t>
            </a:r>
          </a:p>
          <a:p>
            <a:pPr marL="624078" indent="-514350">
              <a:buNone/>
            </a:pPr>
            <a:endParaRPr lang="en-US" dirty="0" smtClean="0"/>
          </a:p>
          <a:p>
            <a:pPr>
              <a:buNone/>
            </a:pPr>
            <a:r>
              <a:rPr lang="en-US" dirty="0" smtClean="0"/>
              <a:t>2)   Marriage :</a:t>
            </a:r>
            <a:r>
              <a:rPr lang="en-US" sz="2800" dirty="0" smtClean="0"/>
              <a:t>(marriage between any two individuals one of whom was of unsound mind at the time of marriage is considered null and void in the eyes of the law           </a:t>
            </a:r>
          </a:p>
          <a:p>
            <a:pPr>
              <a:buNone/>
            </a:pPr>
            <a:r>
              <a:rPr lang="en-US" sz="2800" dirty="0" smtClean="0"/>
              <a:t>   Unsoundness of mind for a continuous period can be sighted as a ground for obtaining divorce. The other party can file for divorce when lunacy continues for a period of more than 2 years after marriage. However if divorce is filed after a 3year period, divorce is granted with a precondition that the other party has to pay maintenance charges for the mentally ill person.</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Civil Responsibilities of a Mentally Ill person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fontScale="47500" lnSpcReduction="20000"/>
          </a:bodyPr>
          <a:lstStyle/>
          <a:p>
            <a:pPr>
              <a:buNone/>
            </a:pPr>
            <a:r>
              <a:rPr lang="en-US" sz="4200" dirty="0" smtClean="0">
                <a:hlinkClick r:id="rId2" tooltip="Testamentary Capacity&#10; As per the Indian Succession Act, t..."/>
              </a:rPr>
              <a:t> </a:t>
            </a:r>
            <a:r>
              <a:rPr lang="en-US" sz="4200" dirty="0" smtClean="0"/>
              <a:t>3-</a:t>
            </a:r>
            <a:r>
              <a:rPr lang="en-US" sz="4200" dirty="0" smtClean="0">
                <a:solidFill>
                  <a:srgbClr val="FF0000"/>
                </a:solidFill>
              </a:rPr>
              <a:t>Testamentary Capacity </a:t>
            </a:r>
          </a:p>
          <a:p>
            <a:pPr>
              <a:buNone/>
            </a:pPr>
            <a:r>
              <a:rPr lang="en-US" sz="4200" dirty="0" smtClean="0"/>
              <a:t>         As per the Indian Succession Act, testamentary capacity of the mental ability of a person is a precondition for making a valid will. </a:t>
            </a:r>
          </a:p>
          <a:p>
            <a:pPr>
              <a:buNone/>
            </a:pPr>
            <a:r>
              <a:rPr lang="en-US" sz="4200" dirty="0" smtClean="0"/>
              <a:t>        The testator must be a major, free from coercion, understanding and displaying soundness of mind. At times doctors and nurses are called upon to witness the will of an ailing person. </a:t>
            </a:r>
          </a:p>
          <a:p>
            <a:pPr>
              <a:buNone/>
            </a:pPr>
            <a:r>
              <a:rPr lang="en-US" sz="4200" dirty="0" smtClean="0"/>
              <a:t>       Under such circumstances the doctor tests the testator for orientation, concentration and memory. </a:t>
            </a:r>
          </a:p>
          <a:p>
            <a:pPr>
              <a:buNone/>
            </a:pPr>
            <a:r>
              <a:rPr lang="en-US" sz="4200" dirty="0" smtClean="0"/>
              <a:t>        A person affected by delusional disorder can also make a valid will if those delusions are not related to the disposal of the property.</a:t>
            </a:r>
          </a:p>
          <a:p>
            <a:pPr>
              <a:buNone/>
            </a:pPr>
            <a:r>
              <a:rPr lang="en-US" sz="4200" dirty="0" smtClean="0">
                <a:solidFill>
                  <a:srgbClr val="FF0000"/>
                </a:solidFill>
                <a:hlinkClick r:id="rId3" tooltip="Right to Vote&#10; A person of unsound mind cannot contest for..."/>
              </a:rPr>
              <a:t>4)  </a:t>
            </a:r>
            <a:r>
              <a:rPr lang="en-US" sz="4200" dirty="0" smtClean="0">
                <a:solidFill>
                  <a:srgbClr val="FF0000"/>
                </a:solidFill>
              </a:rPr>
              <a:t>Right to Vote</a:t>
            </a:r>
          </a:p>
          <a:p>
            <a:pPr>
              <a:buNone/>
            </a:pPr>
            <a:r>
              <a:rPr lang="en-US" sz="4200" dirty="0" smtClean="0"/>
              <a:t>  A person of unsound mind cannot contest for elections or exercise the privilege of voting. In conclusion, nursing practice must confirm to pre-set legal standards and continuously reorient itself to the ever evolving legal standards. It is only the motivated and capable nurse who can incorporate legal knowledge while dispensing patient care, and it is to her that many patients will turn for information and care.</a:t>
            </a:r>
          </a:p>
          <a:p>
            <a:endParaRPr lang="en-US" dirty="0"/>
          </a:p>
        </p:txBody>
      </p:sp>
      <p:sp>
        <p:nvSpPr>
          <p:cNvPr id="2" name="Title 1"/>
          <p:cNvSpPr>
            <a:spLocks noGrp="1"/>
          </p:cNvSpPr>
          <p:nvPr>
            <p:ph type="title"/>
          </p:nvPr>
        </p:nvSpPr>
        <p:spPr>
          <a:xfrm>
            <a:off x="457200" y="304800"/>
            <a:ext cx="8229600" cy="381000"/>
          </a:xfrm>
        </p:spPr>
        <p:txBody>
          <a:bodyPr>
            <a:normAutofit fontScale="90000"/>
          </a:bodyPr>
          <a:lstStyle/>
          <a:p>
            <a:r>
              <a:rPr lang="en-US" sz="2400" dirty="0" smtClean="0"/>
              <a:t>   </a:t>
            </a:r>
            <a:endParaRPr lang="en-US" sz="2400" dirty="0"/>
          </a:p>
        </p:txBody>
      </p:sp>
    </p:spTree>
  </p:cSld>
  <p:clrMapOvr>
    <a:masterClrMapping/>
  </p:clrMapOvr>
  <p:transition>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686800" cy="7924800"/>
          </a:xfrm>
        </p:spPr>
        <p:txBody>
          <a:bodyPr>
            <a:normAutofit fontScale="25000" lnSpcReduction="20000"/>
          </a:bodyPr>
          <a:lstStyle/>
          <a:p>
            <a:pPr>
              <a:buNone/>
            </a:pPr>
            <a:r>
              <a:rPr lang="en-US" sz="8000" dirty="0" smtClean="0">
                <a:solidFill>
                  <a:srgbClr val="FF0000"/>
                </a:solidFill>
              </a:rPr>
              <a:t>Laws Relating to Psychiatry in India </a:t>
            </a:r>
          </a:p>
          <a:p>
            <a:pPr>
              <a:buNone/>
            </a:pPr>
            <a:r>
              <a:rPr lang="en-US" sz="8000" dirty="0" smtClean="0"/>
              <a:t>      The Care and Treatment Legislation (Mental Health Legislations)</a:t>
            </a:r>
          </a:p>
          <a:p>
            <a:r>
              <a:rPr lang="en-US" sz="8000" dirty="0" smtClean="0"/>
              <a:t> Criminal Responsibilities Formulation (Criminal Laws) </a:t>
            </a:r>
          </a:p>
          <a:p>
            <a:r>
              <a:rPr lang="en-US" sz="8000" dirty="0" smtClean="0"/>
              <a:t>Civil Status Provisions (Civil Laws)</a:t>
            </a:r>
          </a:p>
          <a:p>
            <a:pPr>
              <a:buNone/>
            </a:pPr>
            <a:r>
              <a:rPr lang="en-US" sz="8000" dirty="0" smtClean="0">
                <a:solidFill>
                  <a:srgbClr val="FF0000"/>
                </a:solidFill>
              </a:rPr>
              <a:t>Mental Health Related Legislations</a:t>
            </a:r>
          </a:p>
          <a:p>
            <a:pPr>
              <a:buNone/>
            </a:pPr>
            <a:r>
              <a:rPr lang="en-US" sz="8000" dirty="0" smtClean="0"/>
              <a:t> Mental Health Act 1987 Persons with Disabilities Act 1996</a:t>
            </a:r>
          </a:p>
          <a:p>
            <a:pPr>
              <a:buNone/>
            </a:pPr>
            <a:r>
              <a:rPr lang="en-US" sz="8000" dirty="0" smtClean="0"/>
              <a:t> Rehabilitation Council of India Act 1992 </a:t>
            </a:r>
          </a:p>
          <a:p>
            <a:pPr>
              <a:buNone/>
            </a:pPr>
            <a:r>
              <a:rPr lang="en-US" sz="8000" dirty="0" smtClean="0"/>
              <a:t>Juvenile Justice Act 1986</a:t>
            </a:r>
          </a:p>
          <a:p>
            <a:pPr>
              <a:buNone/>
            </a:pPr>
            <a:r>
              <a:rPr lang="en-US" sz="8000" dirty="0" smtClean="0"/>
              <a:t> Consumer Protection Act 1986</a:t>
            </a:r>
          </a:p>
          <a:p>
            <a:pPr>
              <a:buNone/>
            </a:pPr>
            <a:r>
              <a:rPr lang="en-US" sz="8000" dirty="0" smtClean="0">
                <a:solidFill>
                  <a:srgbClr val="FF0000"/>
                </a:solidFill>
              </a:rPr>
              <a:t>Civil Laws Relating to Mental Ill Persons</a:t>
            </a:r>
          </a:p>
          <a:p>
            <a:pPr>
              <a:buNone/>
            </a:pPr>
            <a:r>
              <a:rPr lang="en-US" sz="8000" dirty="0" smtClean="0"/>
              <a:t>  Indian Evidence Act 1925-Sec. 118</a:t>
            </a:r>
          </a:p>
          <a:p>
            <a:pPr>
              <a:buNone/>
            </a:pPr>
            <a:r>
              <a:rPr lang="en-US" sz="8000" dirty="0" smtClean="0"/>
              <a:t>  Law of Contract Sec.6, 11and 12 </a:t>
            </a:r>
          </a:p>
          <a:p>
            <a:pPr>
              <a:buNone/>
            </a:pPr>
            <a:r>
              <a:rPr lang="en-US" sz="8000" dirty="0" smtClean="0"/>
              <a:t> Right to Vote and Stand for Election- Act 326,102 of the Constitution of India</a:t>
            </a:r>
          </a:p>
          <a:p>
            <a:pPr>
              <a:buNone/>
            </a:pPr>
            <a:r>
              <a:rPr lang="en-US" sz="8000" dirty="0" smtClean="0"/>
              <a:t>  Law of Torts </a:t>
            </a:r>
          </a:p>
          <a:p>
            <a:pPr>
              <a:buNone/>
            </a:pPr>
            <a:r>
              <a:rPr lang="en-US" sz="8000" dirty="0" smtClean="0"/>
              <a:t> Testamentary Capacity- Indian Succession Act 1925 Sec.59</a:t>
            </a:r>
          </a:p>
          <a:p>
            <a:pPr>
              <a:buNone/>
            </a:pPr>
            <a:r>
              <a:rPr lang="en-US" sz="8000" dirty="0" smtClean="0"/>
              <a:t>Marriage and Mental Health Legislation -Indian Divorce Act 1869 -</a:t>
            </a:r>
            <a:r>
              <a:rPr lang="en-US" sz="8000" dirty="0" err="1" smtClean="0"/>
              <a:t>Parsi</a:t>
            </a:r>
            <a:r>
              <a:rPr lang="en-US" sz="8000" dirty="0" smtClean="0"/>
              <a:t> Marriage + Divorce Act 1936 -Dissolution of Muslim Marriage Act 1939 -The Special Marriage Act 1954 -The Hindu Marriage Act 1955,1976 -The Family Court Act 1984</a:t>
            </a:r>
          </a:p>
          <a:p>
            <a:pPr>
              <a:buNone/>
            </a:pPr>
            <a:r>
              <a:rPr lang="en-US" sz="8000" dirty="0" smtClean="0">
                <a:solidFill>
                  <a:srgbClr val="FF0000"/>
                </a:solidFill>
              </a:rPr>
              <a:t>Civil Laws Relating to Psychiatry</a:t>
            </a:r>
          </a:p>
          <a:p>
            <a:pPr>
              <a:buNone/>
            </a:pPr>
            <a:r>
              <a:rPr lang="en-US" sz="8000" dirty="0" smtClean="0"/>
              <a:t> Provisions as to Accused Persons of Unsound Mind - Secs.328-339 Cr. Pc. 1973 </a:t>
            </a:r>
          </a:p>
          <a:p>
            <a:pPr>
              <a:buNone/>
            </a:pPr>
            <a:r>
              <a:rPr lang="en-US" sz="8000" dirty="0" smtClean="0"/>
              <a:t>Criminal Responsibility Sec.84 IPC-1860</a:t>
            </a:r>
          </a:p>
          <a:p>
            <a:pPr>
              <a:buNone/>
            </a:pPr>
            <a:r>
              <a:rPr lang="en-US" sz="5500" dirty="0" smtClean="0"/>
              <a:t> Attempt to Commit Suicide Sec.309 IPC Right to Private Defense Against an Insane Person Sec.98IPC</a:t>
            </a:r>
          </a:p>
          <a:p>
            <a:pPr>
              <a:buNone/>
            </a:pPr>
            <a:endParaRPr lang="en-US" sz="8000" dirty="0" smtClean="0"/>
          </a:p>
          <a:p>
            <a:pPr>
              <a:buNone/>
            </a:pPr>
            <a:r>
              <a:rPr lang="en-US" sz="8000" dirty="0" smtClean="0"/>
              <a:t> </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5821363"/>
          </a:xfrm>
        </p:spPr>
        <p:txBody>
          <a:bodyPr>
            <a:normAutofit fontScale="92500"/>
          </a:bodyPr>
          <a:lstStyle/>
          <a:p>
            <a:pPr>
              <a:buNone/>
            </a:pPr>
            <a:r>
              <a:rPr lang="en-US" dirty="0" smtClean="0">
                <a:solidFill>
                  <a:srgbClr val="FF0000"/>
                </a:solidFill>
              </a:rPr>
              <a:t>Civil Laws Relating to Psychiatry </a:t>
            </a:r>
          </a:p>
          <a:p>
            <a:pPr>
              <a:buNone/>
            </a:pPr>
            <a:r>
              <a:rPr lang="en-US" dirty="0" smtClean="0"/>
              <a:t>Unnatural Offences Sec. 377 IPC (Sexual Perversions)</a:t>
            </a:r>
          </a:p>
          <a:p>
            <a:pPr>
              <a:buNone/>
            </a:pPr>
            <a:r>
              <a:rPr lang="en-US" dirty="0" smtClean="0"/>
              <a:t>Affrays (Sec.159 In Mania) Misconduct in Public under Intoxication (e.g. Alcohol Defense Sec.510 IPC)</a:t>
            </a:r>
          </a:p>
          <a:p>
            <a:pPr>
              <a:buNone/>
            </a:pPr>
            <a:r>
              <a:rPr lang="en-US" dirty="0" smtClean="0"/>
              <a:t>NDPS Act 1985(Amended 1988)</a:t>
            </a:r>
          </a:p>
          <a:p>
            <a:pPr>
              <a:buNone/>
            </a:pPr>
            <a:r>
              <a:rPr lang="en-US" dirty="0" smtClean="0"/>
              <a:t> </a:t>
            </a:r>
            <a:r>
              <a:rPr lang="en-US" dirty="0" smtClean="0">
                <a:solidFill>
                  <a:srgbClr val="FF0000"/>
                </a:solidFill>
              </a:rPr>
              <a:t>Suicide and Indian Law </a:t>
            </a:r>
          </a:p>
          <a:p>
            <a:pPr>
              <a:buNone/>
            </a:pPr>
            <a:r>
              <a:rPr lang="en-US" dirty="0" smtClean="0"/>
              <a:t>   Suicide is the only criminal act for which a person is punished if he fails in the attempt to do so</a:t>
            </a:r>
          </a:p>
          <a:p>
            <a:pPr>
              <a:buNone/>
            </a:pPr>
            <a:r>
              <a:rPr lang="en-US" dirty="0" smtClean="0"/>
              <a:t>  "No person shall be deprived of his life" Act attempt to commit suicide punishable</a:t>
            </a:r>
          </a:p>
          <a:p>
            <a:pPr>
              <a:buFont typeface="Arial" pitchFamily="34" charset="0"/>
              <a:buChar char="•"/>
            </a:pPr>
            <a:r>
              <a:rPr lang="en-US" dirty="0" smtClean="0"/>
              <a:t>  abetment of suicide an offence</a:t>
            </a:r>
          </a:p>
          <a:p>
            <a:pPr>
              <a:buFont typeface="Arial" pitchFamily="34" charset="0"/>
              <a:buChar char="•"/>
            </a:pPr>
            <a:r>
              <a:rPr lang="en-US" dirty="0" smtClean="0"/>
              <a:t> No specific laws for assisted suicide and euthanasia</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normAutofit/>
          </a:bodyPr>
          <a:lstStyle/>
          <a:p>
            <a:pPr>
              <a:buNone/>
            </a:pPr>
            <a:r>
              <a:rPr lang="en-US" dirty="0" smtClean="0"/>
              <a:t> In India the opium Act of 1857 was revised first in 1878. In 1950, the opium Act of 1878 was revised as the Opium and Revenue Laws Act 1950. </a:t>
            </a:r>
          </a:p>
          <a:p>
            <a:pPr>
              <a:buNone/>
            </a:pPr>
            <a:r>
              <a:rPr lang="en-US" dirty="0" smtClean="0"/>
              <a:t> On 16th September 1985, the above mentioned Acts were repealed and NDPSA Act 61 of 1985 was enforced.</a:t>
            </a:r>
          </a:p>
          <a:p>
            <a:r>
              <a:rPr lang="en-US" dirty="0" smtClean="0"/>
              <a:t>.</a:t>
            </a:r>
          </a:p>
          <a:p>
            <a:endParaRPr lang="en-US" dirty="0"/>
          </a:p>
        </p:txBody>
      </p:sp>
      <p:sp>
        <p:nvSpPr>
          <p:cNvPr id="2" name="Title 1"/>
          <p:cNvSpPr>
            <a:spLocks noGrp="1"/>
          </p:cNvSpPr>
          <p:nvPr>
            <p:ph type="title"/>
          </p:nvPr>
        </p:nvSpPr>
        <p:spPr/>
        <p:txBody>
          <a:bodyPr>
            <a:normAutofit fontScale="90000"/>
          </a:bodyPr>
          <a:lstStyle/>
          <a:p>
            <a:r>
              <a:rPr lang="en-US" dirty="0" smtClean="0"/>
              <a:t>The Narcotic Drug and Psychotropic </a:t>
            </a:r>
            <a:r>
              <a:rPr lang="en-US" dirty="0" err="1" smtClean="0"/>
              <a:t>SubstancesAct</a:t>
            </a:r>
            <a:r>
              <a:rPr lang="en-US" dirty="0" smtClean="0"/>
              <a:t> </a:t>
            </a:r>
            <a:br>
              <a:rPr lang="en-US" dirty="0" smtClean="0"/>
            </a:br>
            <a:r>
              <a:rPr lang="en-US" dirty="0" smtClean="0"/>
              <a:t>(Act 61 of 1985)</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7010400"/>
          </a:xfrm>
        </p:spPr>
        <p:txBody>
          <a:bodyPr>
            <a:noAutofit/>
          </a:bodyPr>
          <a:lstStyle/>
          <a:p>
            <a:pPr>
              <a:buFont typeface="Wingdings" pitchFamily="2" charset="2"/>
              <a:buChar char="ü"/>
            </a:pPr>
            <a:r>
              <a:rPr lang="en-US" sz="1800" dirty="0" smtClean="0"/>
              <a:t>Narcotic drugs (opium, poppy, straw, cannabis, cocaine, coca and all related synthesized drugs) and psychotropic substances (76drugs and their derivatives e.g. major tranquilizers, minor tranquilizers, </a:t>
            </a:r>
            <a:r>
              <a:rPr lang="en-US" sz="1800" dirty="0" err="1" smtClean="0"/>
              <a:t>pentazocine</a:t>
            </a:r>
            <a:r>
              <a:rPr lang="en-US" sz="1800" dirty="0" smtClean="0"/>
              <a:t>, barbiturates etc.).</a:t>
            </a:r>
          </a:p>
          <a:p>
            <a:pPr>
              <a:buFont typeface="Wingdings" pitchFamily="2" charset="2"/>
              <a:buChar char="ü"/>
            </a:pPr>
            <a:r>
              <a:rPr lang="en-US" sz="1800" dirty="0" smtClean="0"/>
              <a:t>In this act if a person produces, possesses, transports, imports, sells, purchases or uses any narcotic drugs or psychotropic substances (except 'Ganja') he shall be punishable with</a:t>
            </a:r>
          </a:p>
          <a:p>
            <a:pPr>
              <a:buFont typeface="Wingdings" pitchFamily="2" charset="2"/>
              <a:buChar char="ü"/>
            </a:pPr>
            <a:r>
              <a:rPr lang="en-US" sz="1800" dirty="0" smtClean="0"/>
              <a:t>Rigorous imprisonment for not less than 10years, which may be extended up to 20 years and a fine of not less than 1 </a:t>
            </a:r>
            <a:r>
              <a:rPr lang="en-US" sz="1800" dirty="0" err="1" smtClean="0"/>
              <a:t>lakh</a:t>
            </a:r>
            <a:r>
              <a:rPr lang="en-US" sz="1800" dirty="0" smtClean="0"/>
              <a:t> rupees, which may extend to two </a:t>
            </a:r>
            <a:r>
              <a:rPr lang="en-US" sz="1800" dirty="0" err="1" smtClean="0"/>
              <a:t>lakh</a:t>
            </a:r>
            <a:r>
              <a:rPr lang="en-US" sz="1800" dirty="0" smtClean="0"/>
              <a:t> rupees. </a:t>
            </a:r>
          </a:p>
          <a:p>
            <a:pPr>
              <a:buFont typeface="Wingdings" pitchFamily="2" charset="2"/>
              <a:buChar char="ü"/>
            </a:pPr>
            <a:r>
              <a:rPr lang="en-US" sz="1800" dirty="0" smtClean="0"/>
              <a:t>For repeat offence a rigorous imprisonment of not less than 15 years which may be extended up to 30 years and a fine of not less than 1.5 </a:t>
            </a:r>
            <a:r>
              <a:rPr lang="en-US" sz="1800" dirty="0" err="1" smtClean="0"/>
              <a:t>lakh</a:t>
            </a:r>
            <a:r>
              <a:rPr lang="en-US" sz="1800" dirty="0" smtClean="0"/>
              <a:t> rupees, which may be extended up to 3 </a:t>
            </a:r>
            <a:r>
              <a:rPr lang="en-US" sz="1800" dirty="0" err="1" smtClean="0"/>
              <a:t>lakh</a:t>
            </a:r>
            <a:r>
              <a:rPr lang="en-US" sz="1800" dirty="0" smtClean="0"/>
              <a:t> rupees.</a:t>
            </a:r>
          </a:p>
          <a:p>
            <a:pPr>
              <a:buFont typeface="Wingdings" pitchFamily="2" charset="2"/>
              <a:buChar char="ü"/>
            </a:pPr>
            <a:r>
              <a:rPr lang="en-US" sz="1800" dirty="0" smtClean="0"/>
              <a:t> For handling 'Ganja', a rigorous imprisonment which may extend to 10years and a fine up to 1lakh rupees.  On carrying' small quantities' e.g. Heroin - 250 mg, Opium - 5 gm, Cocaine - 125 mg, </a:t>
            </a:r>
            <a:r>
              <a:rPr lang="en-US" sz="1800" dirty="0" err="1" smtClean="0"/>
              <a:t>Charas</a:t>
            </a:r>
            <a:r>
              <a:rPr lang="en-US" sz="1800" dirty="0" smtClean="0"/>
              <a:t> - 5gm, as were later specified in this act, the punishment may extend to 1year or a fine or both. For Ganja, (below 500gms),imprisonment is up to 6months.</a:t>
            </a:r>
          </a:p>
          <a:p>
            <a:pPr>
              <a:buFont typeface="Wingdings" pitchFamily="2" charset="2"/>
              <a:buChar char="ü"/>
            </a:pPr>
            <a:r>
              <a:rPr lang="en-US" sz="1800" dirty="0" smtClean="0"/>
              <a:t> Under a specified court order, there is a provision for detoxification of the patient.</a:t>
            </a:r>
          </a:p>
          <a:p>
            <a:pPr>
              <a:buNone/>
            </a:pPr>
            <a:r>
              <a:rPr lang="en-US" sz="1800" dirty="0" smtClean="0"/>
              <a:t> </a:t>
            </a:r>
            <a:endParaRPr lang="en-US" sz="1800" dirty="0"/>
          </a:p>
        </p:txBody>
      </p:sp>
      <p:sp>
        <p:nvSpPr>
          <p:cNvPr id="2" name="Title 1"/>
          <p:cNvSpPr>
            <a:spLocks noGrp="1"/>
          </p:cNvSpPr>
          <p:nvPr>
            <p:ph type="title"/>
          </p:nvPr>
        </p:nvSpPr>
        <p:spPr>
          <a:xfrm>
            <a:off x="457200" y="274638"/>
            <a:ext cx="8229600" cy="106362"/>
          </a:xfrm>
        </p:spPr>
        <p:txBody>
          <a:bodyPr>
            <a:normAutofit fontScale="90000"/>
          </a:bodyPr>
          <a:lstStyle/>
          <a:p>
            <a:r>
              <a:rPr lang="en-US" dirty="0" smtClean="0"/>
              <a:t>The act includes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The Indian Mental Health Act ( MHA ) was drafted by the parliament in 1987 but it came into effect in all the states and union territories of India in April 1993. This act replaces the Indian Lunacy Act of 1912.</a:t>
            </a:r>
          </a:p>
          <a:p>
            <a:pPr>
              <a:buNone/>
            </a:pPr>
            <a:r>
              <a:rPr lang="en-US" dirty="0" smtClean="0"/>
              <a:t>Reasons for Enactment </a:t>
            </a:r>
          </a:p>
          <a:p>
            <a:r>
              <a:rPr lang="en-US" dirty="0" smtClean="0"/>
              <a:t>To prevent the stigma </a:t>
            </a:r>
          </a:p>
          <a:p>
            <a:r>
              <a:rPr lang="en-US" dirty="0" smtClean="0"/>
              <a:t>Mentally ill individuals should be treated like any other sick persons. </a:t>
            </a:r>
          </a:p>
          <a:p>
            <a:r>
              <a:rPr lang="en-US" dirty="0" smtClean="0"/>
              <a:t>To make fresh legislation in accordance with the new approach.</a:t>
            </a:r>
          </a:p>
          <a:p>
            <a:endParaRPr lang="en-US" dirty="0"/>
          </a:p>
        </p:txBody>
      </p:sp>
      <p:sp>
        <p:nvSpPr>
          <p:cNvPr id="2" name="Title 1"/>
          <p:cNvSpPr>
            <a:spLocks noGrp="1"/>
          </p:cNvSpPr>
          <p:nvPr>
            <p:ph type="title"/>
          </p:nvPr>
        </p:nvSpPr>
        <p:spPr/>
        <p:txBody>
          <a:bodyPr>
            <a:normAutofit fontScale="90000"/>
          </a:bodyPr>
          <a:lstStyle/>
          <a:p>
            <a:r>
              <a:rPr lang="en-US" dirty="0" smtClean="0"/>
              <a:t>THE INDIAN MENTALHEALTH ACT (1987)</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92500" lnSpcReduction="20000"/>
          </a:bodyPr>
          <a:lstStyle/>
          <a:p>
            <a:endParaRPr lang="en-US" dirty="0" smtClean="0"/>
          </a:p>
          <a:p>
            <a:r>
              <a:rPr lang="en-US" dirty="0" smtClean="0"/>
              <a:t>Under a later enactment, the prevention of illicit traffic in Narcotic Drugs and Psychotropic Substances Act (NDPSA) 1988 (Act 46) has been passed. </a:t>
            </a:r>
          </a:p>
          <a:p>
            <a:r>
              <a:rPr lang="en-US" dirty="0" smtClean="0"/>
              <a:t>Now there is a provision for preventive detention, seizure of property, death penalty if a person is bound to be trafficking more than or equal to 1 kg of pure heroin despite conviction and warning on the first attempt.</a:t>
            </a:r>
          </a:p>
          <a:p>
            <a:r>
              <a:rPr lang="en-US" dirty="0" smtClean="0"/>
              <a:t> no other type of nursing are the legal and ethical considerations of practice so crucial as in psychiatric nursing. </a:t>
            </a:r>
          </a:p>
          <a:p>
            <a:r>
              <a:rPr lang="en-US" dirty="0" smtClean="0"/>
              <a:t>Thus, knowledge of the law regarding psychiatry in the area where the nurse is practicing helps her to protect herself from liability and the patient from unnecessary detention and mistreatment.</a:t>
            </a:r>
          </a:p>
          <a:p>
            <a:pPr>
              <a:buNone/>
            </a:pP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629400"/>
          </a:xfrm>
        </p:spPr>
        <p:txBody>
          <a:bodyPr>
            <a:noAutofit/>
          </a:bodyPr>
          <a:lstStyle/>
          <a:p>
            <a:pPr>
              <a:buNone/>
            </a:pPr>
            <a:r>
              <a:rPr lang="en-US" sz="2400" dirty="0" smtClean="0"/>
              <a:t>A most important feature of the admission procedure involves </a:t>
            </a:r>
          </a:p>
          <a:p>
            <a:pPr>
              <a:buNone/>
            </a:pPr>
            <a:r>
              <a:rPr lang="en-US" sz="2400" dirty="0" smtClean="0"/>
              <a:t> settling the patient in the ward.</a:t>
            </a:r>
          </a:p>
          <a:p>
            <a:pPr>
              <a:buNone/>
            </a:pPr>
            <a:r>
              <a:rPr lang="en-US" sz="2400" dirty="0" smtClean="0"/>
              <a:t>  introducing him to the other staff members and patients. </a:t>
            </a:r>
          </a:p>
          <a:p>
            <a:pPr>
              <a:buNone/>
            </a:pPr>
            <a:r>
              <a:rPr lang="en-US" sz="2400" dirty="0" smtClean="0"/>
              <a:t> Before assigning him a bed consider his biological and emotional needs.</a:t>
            </a:r>
          </a:p>
          <a:p>
            <a:pPr>
              <a:buNone/>
            </a:pPr>
            <a:r>
              <a:rPr lang="en-US" sz="2400" dirty="0" smtClean="0"/>
              <a:t>  If he seems to be nurturing suicidal ideation or is floridly psychotic, he should be located in a place where he can be closely observed</a:t>
            </a:r>
          </a:p>
          <a:p>
            <a:pPr>
              <a:buNone/>
            </a:pPr>
            <a:r>
              <a:rPr lang="en-US" sz="2400" dirty="0" smtClean="0"/>
              <a:t>. He should be shown various facilities like availability of bathroom, recreation, refreshments, etc</a:t>
            </a:r>
          </a:p>
          <a:p>
            <a:pPr>
              <a:buNone/>
            </a:pPr>
            <a:r>
              <a:rPr lang="en-US" sz="2400" dirty="0" smtClean="0"/>
              <a:t> Acquaint him with some of the ward rules, e.g. meal time, ward activities, visiting hours, how to make appointments to see staff members, timings of any group meetings, </a:t>
            </a:r>
            <a:r>
              <a:rPr lang="en-US" sz="2000" dirty="0" smtClean="0"/>
              <a:t>etc.</a:t>
            </a:r>
          </a:p>
        </p:txBody>
      </p:sp>
      <p:sp>
        <p:nvSpPr>
          <p:cNvPr id="2" name="Title 1"/>
          <p:cNvSpPr>
            <a:spLocks noGrp="1"/>
          </p:cNvSpPr>
          <p:nvPr>
            <p:ph type="title"/>
          </p:nvPr>
        </p:nvSpPr>
        <p:spPr>
          <a:xfrm>
            <a:off x="381000" y="228600"/>
            <a:ext cx="8229600" cy="304800"/>
          </a:xfrm>
        </p:spPr>
        <p:txBody>
          <a:bodyPr>
            <a:normAutofit fontScale="90000"/>
          </a:bodyPr>
          <a:lstStyle/>
          <a:p>
            <a:r>
              <a:rPr lang="en-US" sz="2800" dirty="0" smtClean="0">
                <a:solidFill>
                  <a:srgbClr val="FF0000"/>
                </a:solidFill>
              </a:rPr>
              <a:t>Role of the Nurse in Admission Procedure</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20000"/>
          </a:bodyPr>
          <a:lstStyle/>
          <a:p>
            <a:pPr>
              <a:buNone/>
            </a:pPr>
            <a:r>
              <a:rPr lang="en-US" dirty="0" smtClean="0"/>
              <a:t>  The patient and his relatives are likely to have all sorts of anxieties about various procedures and investigations.</a:t>
            </a:r>
          </a:p>
          <a:p>
            <a:pPr>
              <a:buNone/>
            </a:pPr>
            <a:r>
              <a:rPr lang="en-US" dirty="0" smtClean="0"/>
              <a:t> The nurse needs to be sensitive to these feelings, and give enough time and attention and allow them to express their feelings about the patient's condition, treatment and outcome. </a:t>
            </a:r>
          </a:p>
          <a:p>
            <a:pPr>
              <a:buNone/>
            </a:pPr>
            <a:r>
              <a:rPr lang="en-US" dirty="0" smtClean="0"/>
              <a:t> All information should be provided as appropriate.</a:t>
            </a:r>
          </a:p>
          <a:p>
            <a:pPr>
              <a:buNone/>
            </a:pPr>
            <a:r>
              <a:rPr lang="en-US" dirty="0" smtClean="0"/>
              <a:t> Head to foot observation for any injury</a:t>
            </a:r>
          </a:p>
          <a:p>
            <a:pPr>
              <a:buNone/>
            </a:pPr>
            <a:r>
              <a:rPr lang="en-US" dirty="0" smtClean="0"/>
              <a:t> Orientation to ward structure, policies. </a:t>
            </a:r>
          </a:p>
          <a:p>
            <a:pPr>
              <a:buNone/>
            </a:pPr>
            <a:r>
              <a:rPr lang="en-US" dirty="0" smtClean="0"/>
              <a:t> Find out whether patient had food before admission</a:t>
            </a:r>
          </a:p>
          <a:p>
            <a:pPr>
              <a:buNone/>
            </a:pPr>
            <a:r>
              <a:rPr lang="en-US" dirty="0" smtClean="0"/>
              <a:t> Enquire about any legal issue that the patient has prior to admission</a:t>
            </a:r>
          </a:p>
          <a:p>
            <a:pPr>
              <a:buNone/>
            </a:pPr>
            <a:r>
              <a:rPr lang="en-US" dirty="0" smtClean="0"/>
              <a:t> Perform history collection and MSE. </a:t>
            </a:r>
          </a:p>
          <a:p>
            <a:pPr>
              <a:buNone/>
            </a:pPr>
            <a:r>
              <a:rPr lang="en-US" dirty="0" smtClean="0"/>
              <a:t> Write nurse notes; enter in admission re</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6172200"/>
          </a:xfrm>
        </p:spPr>
        <p:txBody>
          <a:bodyPr>
            <a:normAutofit fontScale="92500" lnSpcReduction="10000"/>
          </a:bodyPr>
          <a:lstStyle/>
          <a:p>
            <a:pPr>
              <a:buNone/>
            </a:pPr>
            <a:r>
              <a:rPr lang="en-US" dirty="0" smtClean="0"/>
              <a:t>IT is the permission given to patients to perform certain rituals or attend certain family functions. </a:t>
            </a:r>
          </a:p>
          <a:p>
            <a:pPr>
              <a:buNone/>
            </a:pPr>
            <a:r>
              <a:rPr lang="en-US" dirty="0" smtClean="0"/>
              <a:t> Relatives are clearly instructed about the purpose for which the patient is being sent home and when he should be brought back.  Instruct the relatives as to how they should converse or behave with the mentally ill person according to the instructions given by the doctor.</a:t>
            </a:r>
          </a:p>
          <a:p>
            <a:pPr>
              <a:buNone/>
            </a:pPr>
            <a:r>
              <a:rPr lang="en-US" dirty="0" smtClean="0"/>
              <a:t>If the patient is receiving any medications, insist on regularity and give necessary instructions to the family members about dosage, side effects, etc. </a:t>
            </a:r>
          </a:p>
          <a:p>
            <a:pPr>
              <a:buNone/>
            </a:pPr>
            <a:r>
              <a:rPr lang="en-US" dirty="0" smtClean="0"/>
              <a:t>The relatives be asked to observe communication pattern, sleeping pattern, drug allergy, socialization, ability to perform role.</a:t>
            </a:r>
          </a:p>
          <a:p>
            <a:pPr>
              <a:buNone/>
            </a:pPr>
            <a:r>
              <a:rPr lang="en-US" sz="4200" b="1" dirty="0" smtClean="0">
                <a:hlinkClick r:id="rId2" tooltip="Role of the Nurse in Discharge Procedure&#10; Nurse must ensur..."/>
              </a:rPr>
              <a:t> </a:t>
            </a:r>
            <a:endParaRPr lang="en-US" dirty="0"/>
          </a:p>
        </p:txBody>
      </p:sp>
      <p:sp>
        <p:nvSpPr>
          <p:cNvPr id="2" name="Title 1"/>
          <p:cNvSpPr>
            <a:spLocks noGrp="1"/>
          </p:cNvSpPr>
          <p:nvPr>
            <p:ph type="title"/>
          </p:nvPr>
        </p:nvSpPr>
        <p:spPr>
          <a:xfrm>
            <a:off x="457200" y="0"/>
            <a:ext cx="8229600" cy="533400"/>
          </a:xfrm>
        </p:spPr>
        <p:txBody>
          <a:bodyPr>
            <a:normAutofit fontScale="90000"/>
          </a:bodyPr>
          <a:lstStyle/>
          <a:p>
            <a:r>
              <a:rPr lang="en-US" dirty="0" smtClean="0">
                <a:solidFill>
                  <a:srgbClr val="FFC000"/>
                </a:solidFill>
              </a:rPr>
              <a:t>Role of the Nurse in Parole </a:t>
            </a:r>
            <a:r>
              <a:rPr lang="en-US" dirty="0" err="1" smtClean="0">
                <a:solidFill>
                  <a:srgbClr val="FFC000"/>
                </a:solidFill>
              </a:rPr>
              <a:t>Parole</a:t>
            </a:r>
            <a:endParaRPr lang="en-US" dirty="0">
              <a:solidFill>
                <a:srgbClr val="FFC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715000"/>
          </a:xfrm>
        </p:spPr>
        <p:txBody>
          <a:bodyPr>
            <a:normAutofit fontScale="85000" lnSpcReduction="10000"/>
          </a:bodyPr>
          <a:lstStyle/>
          <a:p>
            <a:pPr>
              <a:buNone/>
            </a:pPr>
            <a:r>
              <a:rPr lang="en-US" dirty="0" smtClean="0"/>
              <a:t> Nurse must ensure that the patient leaves the unit with all belongings and personal effects, has the appropriate medications with him, and appointment for follow-up has been made and understood.</a:t>
            </a:r>
          </a:p>
          <a:p>
            <a:pPr>
              <a:buNone/>
            </a:pPr>
            <a:r>
              <a:rPr lang="en-US" dirty="0" smtClean="0"/>
              <a:t>  All necessary instructions especially regarding his medication regimen, side-effects etc. must be clearly given to the patient and his family members.</a:t>
            </a:r>
          </a:p>
          <a:p>
            <a:pPr>
              <a:buNone/>
            </a:pPr>
            <a:r>
              <a:rPr lang="en-US" dirty="0" smtClean="0"/>
              <a:t> Any paper work, signing of documents should be completed. The hospital file along with all charts and notes should be sent to the medical records section.</a:t>
            </a:r>
          </a:p>
          <a:p>
            <a:pPr>
              <a:buNone/>
            </a:pPr>
            <a:r>
              <a:rPr lang="en-US" dirty="0" smtClean="0"/>
              <a:t> The nurse should ascertain his travel plan and offer assistance if necessary. </a:t>
            </a:r>
          </a:p>
          <a:p>
            <a:pPr>
              <a:buNone/>
            </a:pPr>
            <a:r>
              <a:rPr lang="en-US" dirty="0" smtClean="0"/>
              <a:t> The nurse must bear in mind that the patient may have mixed feelings about leaving the hospital and going back to his home environment. She should help him cope with any distress about separating from his newfound friends and staff members.</a:t>
            </a:r>
          </a:p>
          <a:p>
            <a:endParaRPr lang="en-US" dirty="0"/>
          </a:p>
        </p:txBody>
      </p:sp>
      <p:sp>
        <p:nvSpPr>
          <p:cNvPr id="3" name="Title 2"/>
          <p:cNvSpPr>
            <a:spLocks noGrp="1"/>
          </p:cNvSpPr>
          <p:nvPr>
            <p:ph type="title"/>
          </p:nvPr>
        </p:nvSpPr>
        <p:spPr/>
        <p:txBody>
          <a:bodyPr>
            <a:normAutofit fontScale="90000"/>
          </a:bodyPr>
          <a:lstStyle/>
          <a:p>
            <a:r>
              <a:rPr lang="en-US" sz="4000" dirty="0" smtClean="0"/>
              <a:t>Role of the Nurse in Discharge Procedure</a:t>
            </a:r>
            <a:br>
              <a:rPr lang="en-US" sz="4000" dirty="0" smtClean="0"/>
            </a:br>
            <a:endParaRPr lang="en-US" dirty="0"/>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77500" lnSpcReduction="20000"/>
          </a:bodyPr>
          <a:lstStyle/>
          <a:p>
            <a:pPr>
              <a:buNone/>
            </a:pPr>
            <a:r>
              <a:rPr lang="en-US" dirty="0" smtClean="0"/>
              <a:t> Nurses and other health care providers must never violate the rights of mentally ill patients. </a:t>
            </a:r>
          </a:p>
          <a:p>
            <a:pPr>
              <a:buNone/>
            </a:pPr>
            <a:r>
              <a:rPr lang="en-US" dirty="0" smtClean="0"/>
              <a:t> Nurses must be aware of: Both the laws in the state in which they practice </a:t>
            </a:r>
          </a:p>
          <a:p>
            <a:pPr>
              <a:buNone/>
            </a:pPr>
            <a:r>
              <a:rPr lang="en-US" dirty="0" smtClean="0"/>
              <a:t> Patient’s rights</a:t>
            </a:r>
          </a:p>
          <a:p>
            <a:pPr>
              <a:buNone/>
            </a:pPr>
            <a:r>
              <a:rPr lang="en-US" dirty="0" smtClean="0"/>
              <a:t> Criminal and civil responsibilities of mentally ill patients </a:t>
            </a:r>
          </a:p>
          <a:p>
            <a:pPr>
              <a:buNone/>
            </a:pPr>
            <a:r>
              <a:rPr lang="en-US" dirty="0" smtClean="0"/>
              <a:t> Legal documentation</a:t>
            </a:r>
          </a:p>
          <a:p>
            <a:pPr>
              <a:buNone/>
            </a:pPr>
            <a:endParaRPr lang="en-US" dirty="0" smtClean="0"/>
          </a:p>
          <a:p>
            <a:pPr>
              <a:buNone/>
            </a:pPr>
            <a:r>
              <a:rPr lang="en-US" dirty="0" smtClean="0"/>
              <a:t>The nurse should </a:t>
            </a:r>
          </a:p>
          <a:p>
            <a:pPr>
              <a:buNone/>
            </a:pPr>
            <a:r>
              <a:rPr lang="en-US" dirty="0" smtClean="0"/>
              <a:t> Protect the patient’s rights </a:t>
            </a:r>
          </a:p>
          <a:p>
            <a:pPr>
              <a:buNone/>
            </a:pPr>
            <a:r>
              <a:rPr lang="en-US" dirty="0" smtClean="0"/>
              <a:t> Keep legal records safely </a:t>
            </a:r>
          </a:p>
          <a:p>
            <a:pPr>
              <a:buNone/>
            </a:pPr>
            <a:r>
              <a:rPr lang="en-US" dirty="0" smtClean="0"/>
              <a:t> Maintain confidentiality of patient information </a:t>
            </a:r>
          </a:p>
          <a:p>
            <a:pPr>
              <a:buNone/>
            </a:pPr>
            <a:r>
              <a:rPr lang="en-US" dirty="0" smtClean="0"/>
              <a:t> Take informed / substitute consent from patient / relatives for any procedure </a:t>
            </a:r>
          </a:p>
          <a:p>
            <a:pPr>
              <a:buNone/>
            </a:pPr>
            <a:r>
              <a:rPr lang="en-US" dirty="0" smtClean="0"/>
              <a:t> Explain based on level of anxiety, span of attention and level of ability to decide</a:t>
            </a:r>
          </a:p>
          <a:p>
            <a:endParaRPr lang="en-US" dirty="0"/>
          </a:p>
        </p:txBody>
      </p:sp>
      <p:sp>
        <p:nvSpPr>
          <p:cNvPr id="2" name="Title 1"/>
          <p:cNvSpPr>
            <a:spLocks noGrp="1"/>
          </p:cNvSpPr>
          <p:nvPr>
            <p:ph type="title"/>
          </p:nvPr>
        </p:nvSpPr>
        <p:spPr/>
        <p:txBody>
          <a:bodyPr>
            <a:normAutofit fontScale="90000"/>
          </a:bodyPr>
          <a:lstStyle/>
          <a:p>
            <a:r>
              <a:rPr lang="en-US" dirty="0" smtClean="0">
                <a:solidFill>
                  <a:srgbClr val="FF0000"/>
                </a:solidFill>
              </a:rPr>
              <a:t>Legal responsibilities of a nurse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534400" cy="6324600"/>
          </a:xfrm>
        </p:spPr>
        <p:txBody>
          <a:bodyPr>
            <a:normAutofit/>
          </a:bodyPr>
          <a:lstStyle/>
          <a:p>
            <a:pPr>
              <a:buNone/>
            </a:pPr>
            <a:r>
              <a:rPr lang="en-US" sz="2000" dirty="0" smtClean="0"/>
              <a:t> Malpractice involves the failure of professionals to provide proper and competent care that is given by the members of their profession, resulting in harm to the patient.</a:t>
            </a:r>
          </a:p>
          <a:p>
            <a:pPr>
              <a:buNone/>
            </a:pPr>
            <a:r>
              <a:rPr lang="en-US" sz="2000" dirty="0" smtClean="0">
                <a:solidFill>
                  <a:srgbClr val="7030A0"/>
                </a:solidFill>
                <a:hlinkClick r:id="rId2" tooltip="For Malpractice the following elements of&#10;Nursing negligenc..."/>
              </a:rPr>
              <a:t> </a:t>
            </a:r>
            <a:r>
              <a:rPr lang="en-US" sz="2000" dirty="0" smtClean="0">
                <a:solidFill>
                  <a:srgbClr val="7030A0"/>
                </a:solidFill>
              </a:rPr>
              <a:t>For Malpractice the following elements of Nursing negligence must be proved</a:t>
            </a:r>
          </a:p>
          <a:p>
            <a:pPr>
              <a:buNone/>
            </a:pPr>
            <a:r>
              <a:rPr lang="en-US" sz="2000" dirty="0" smtClean="0"/>
              <a:t>1) A legal duty of care existed </a:t>
            </a:r>
          </a:p>
          <a:p>
            <a:pPr>
              <a:buNone/>
            </a:pPr>
            <a:r>
              <a:rPr lang="en-US" sz="2000" dirty="0" smtClean="0"/>
              <a:t>The nurse performed the duty negligently The damages were suffered by the plaintiff as a result </a:t>
            </a:r>
          </a:p>
          <a:p>
            <a:pPr>
              <a:buNone/>
            </a:pPr>
            <a:r>
              <a:rPr lang="en-US" sz="2000" dirty="0" smtClean="0"/>
              <a:t>Damages were substantial</a:t>
            </a:r>
          </a:p>
          <a:p>
            <a:pPr>
              <a:buNone/>
            </a:pPr>
            <a:r>
              <a:rPr lang="en-US" sz="2000" dirty="0" smtClean="0">
                <a:hlinkClick r:id="rId3" tooltip="Common areas of liability in psychiatric&#10;services&#10; Patient..."/>
              </a:rPr>
              <a:t> </a:t>
            </a:r>
            <a:r>
              <a:rPr lang="en-US" sz="2000" dirty="0" smtClean="0"/>
              <a:t>2) </a:t>
            </a:r>
            <a:r>
              <a:rPr lang="en-US" sz="2000" dirty="0" smtClean="0">
                <a:solidFill>
                  <a:srgbClr val="7030A0"/>
                </a:solidFill>
              </a:rPr>
              <a:t>Common areas of liability in psychiatric services </a:t>
            </a:r>
          </a:p>
          <a:p>
            <a:pPr>
              <a:buNone/>
            </a:pPr>
            <a:r>
              <a:rPr lang="en-US" sz="2000" dirty="0" smtClean="0"/>
              <a:t> Patient suicide  Failure to diagnose</a:t>
            </a:r>
          </a:p>
          <a:p>
            <a:pPr>
              <a:buNone/>
            </a:pPr>
            <a:r>
              <a:rPr lang="en-US" sz="2000" dirty="0" smtClean="0"/>
              <a:t>  Problems related to electroconvulsive therapy </a:t>
            </a:r>
          </a:p>
          <a:p>
            <a:pPr>
              <a:buNone/>
            </a:pPr>
            <a:r>
              <a:rPr lang="en-US" sz="2000" dirty="0" smtClean="0"/>
              <a:t> Misuse of psychoactive prescription drugs </a:t>
            </a:r>
          </a:p>
          <a:p>
            <a:pPr>
              <a:buNone/>
            </a:pPr>
            <a:r>
              <a:rPr lang="en-US" sz="2000" dirty="0" smtClean="0"/>
              <a:t> Breach of confidentiality  Failure to obtain informed consent </a:t>
            </a:r>
          </a:p>
          <a:p>
            <a:pPr>
              <a:buNone/>
            </a:pPr>
            <a:r>
              <a:rPr lang="en-US" sz="2000" dirty="0" smtClean="0"/>
              <a:t> Inadequate supervision by trainers and employees</a:t>
            </a:r>
          </a:p>
          <a:p>
            <a:pPr>
              <a:buNone/>
            </a:pPr>
            <a:r>
              <a:rPr lang="en-US" sz="2000" dirty="0" smtClean="0"/>
              <a:t>  Failure to report abuse</a:t>
            </a:r>
          </a:p>
          <a:p>
            <a:pPr>
              <a:buNone/>
            </a:pPr>
            <a:r>
              <a:rPr lang="en-US" sz="2000" dirty="0" smtClean="0"/>
              <a:t>inventions and evaluation of the patients response to care accurately</a:t>
            </a:r>
          </a:p>
        </p:txBody>
      </p:sp>
      <p:sp>
        <p:nvSpPr>
          <p:cNvPr id="2" name="Title 1"/>
          <p:cNvSpPr>
            <a:spLocks noGrp="1"/>
          </p:cNvSpPr>
          <p:nvPr>
            <p:ph type="title"/>
          </p:nvPr>
        </p:nvSpPr>
        <p:spPr>
          <a:xfrm>
            <a:off x="457200" y="0"/>
            <a:ext cx="8229600" cy="457200"/>
          </a:xfrm>
        </p:spPr>
        <p:txBody>
          <a:bodyPr>
            <a:normAutofit fontScale="90000"/>
          </a:bodyPr>
          <a:lstStyle/>
          <a:p>
            <a:r>
              <a:rPr lang="en-US" dirty="0" smtClean="0"/>
              <a:t>Nursing Malpractice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458200" cy="6172200"/>
          </a:xfrm>
        </p:spPr>
        <p:txBody>
          <a:bodyPr>
            <a:normAutofit fontScale="92500" lnSpcReduction="10000"/>
          </a:bodyPr>
          <a:lstStyle/>
          <a:p>
            <a:pPr>
              <a:buNone/>
            </a:pPr>
            <a:r>
              <a:rPr lang="en-US" dirty="0" smtClean="0">
                <a:solidFill>
                  <a:srgbClr val="00B0F0"/>
                </a:solidFill>
              </a:rPr>
              <a:t>3) Steps to avoid liability in psychiatric services </a:t>
            </a:r>
          </a:p>
          <a:p>
            <a:pPr>
              <a:buNone/>
            </a:pPr>
            <a:r>
              <a:rPr lang="en-US" dirty="0" smtClean="0"/>
              <a:t> The nurse is responsible in reporting information to co-workers involved in patient care</a:t>
            </a:r>
          </a:p>
          <a:p>
            <a:pPr>
              <a:buNone/>
            </a:pPr>
            <a:r>
              <a:rPr lang="en-US" dirty="0" smtClean="0"/>
              <a:t> Maintain the records accurately and clearly </a:t>
            </a:r>
          </a:p>
          <a:p>
            <a:pPr>
              <a:buNone/>
            </a:pPr>
            <a:r>
              <a:rPr lang="en-US" dirty="0" smtClean="0"/>
              <a:t> Maintain confidentiality of patients information  Practice within the scope of state laws and nurse practice act </a:t>
            </a:r>
          </a:p>
          <a:p>
            <a:pPr>
              <a:buNone/>
            </a:pPr>
            <a:r>
              <a:rPr lang="en-US" dirty="0" smtClean="0"/>
              <a:t> Collaborate with colleagues to determine the best course of action</a:t>
            </a:r>
          </a:p>
          <a:p>
            <a:pPr>
              <a:buNone/>
            </a:pPr>
            <a:r>
              <a:rPr lang="en-US" dirty="0" smtClean="0"/>
              <a:t>  Use established practice standard to guide decisions and action </a:t>
            </a:r>
          </a:p>
          <a:p>
            <a:pPr>
              <a:buNone/>
            </a:pPr>
            <a:r>
              <a:rPr lang="en-US" dirty="0" smtClean="0"/>
              <a:t> Always put patient rights and welfare first </a:t>
            </a:r>
          </a:p>
          <a:p>
            <a:pPr>
              <a:buNone/>
            </a:pPr>
            <a:r>
              <a:rPr lang="en-US" dirty="0" smtClean="0"/>
              <a:t> Develop effective interpersonal relationship with patients and family </a:t>
            </a:r>
          </a:p>
          <a:p>
            <a:pPr>
              <a:buNone/>
            </a:pPr>
            <a:r>
              <a:rPr lang="en-US" dirty="0" smtClean="0"/>
              <a:t> Document all assessment data, treatment, </a:t>
            </a:r>
            <a:r>
              <a:rPr lang="en-US" dirty="0" err="1" smtClean="0"/>
              <a:t>int</a:t>
            </a:r>
            <a:endParaRPr lang="en-US" dirty="0"/>
          </a:p>
        </p:txBody>
      </p:sp>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Information gathered verbal or written should kept </a:t>
            </a:r>
            <a:r>
              <a:rPr lang="en-US" dirty="0" err="1" smtClean="0"/>
              <a:t>confidentialtity</a:t>
            </a:r>
            <a:r>
              <a:rPr lang="en-US" dirty="0" smtClean="0"/>
              <a:t> between nurse </a:t>
            </a:r>
            <a:r>
              <a:rPr lang="en-US" dirty="0" err="1" smtClean="0"/>
              <a:t>tp</a:t>
            </a:r>
            <a:r>
              <a:rPr lang="en-US" dirty="0" smtClean="0"/>
              <a:t> patient </a:t>
            </a:r>
          </a:p>
          <a:p>
            <a:pPr>
              <a:buNone/>
            </a:pPr>
            <a:endParaRPr lang="en-US" dirty="0" smtClean="0">
              <a:hlinkClick r:id="rId2" tooltip="Informed Consent&#10; Informed consent is more than simply get..."/>
            </a:endParaRPr>
          </a:p>
          <a:p>
            <a:pPr>
              <a:buNone/>
            </a:pPr>
            <a:r>
              <a:rPr lang="en-US" dirty="0" smtClean="0">
                <a:hlinkClick r:id="rId2" tooltip="Informed Consent&#10; Informed consent is more than simply get..."/>
              </a:rPr>
              <a:t>2)  </a:t>
            </a:r>
            <a:r>
              <a:rPr lang="en-US" dirty="0" smtClean="0">
                <a:solidFill>
                  <a:srgbClr val="FF0000"/>
                </a:solidFill>
              </a:rPr>
              <a:t>Informed Consent</a:t>
            </a:r>
          </a:p>
          <a:p>
            <a:pPr>
              <a:buNone/>
            </a:pPr>
            <a:r>
              <a:rPr lang="en-US" dirty="0" smtClean="0"/>
              <a:t>  Informed consent is more than simply getting a patient to sign a written consent form. It is a process of communication between a patient and a nurse that results in a patient’s authorization or agreement to a specific medical intervention</a:t>
            </a:r>
          </a:p>
          <a:p>
            <a:pPr>
              <a:buNone/>
            </a:pPr>
            <a:endParaRPr lang="en-US" dirty="0"/>
          </a:p>
        </p:txBody>
      </p:sp>
      <p:sp>
        <p:nvSpPr>
          <p:cNvPr id="3" name="Title 2"/>
          <p:cNvSpPr>
            <a:spLocks noGrp="1"/>
          </p:cNvSpPr>
          <p:nvPr>
            <p:ph type="title"/>
          </p:nvPr>
        </p:nvSpPr>
        <p:spPr/>
        <p:txBody>
          <a:bodyPr/>
          <a:lstStyle/>
          <a:p>
            <a:r>
              <a:rPr lang="en-US" dirty="0" smtClean="0"/>
              <a:t>1) Confidentiality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686800" cy="6629400"/>
          </a:xfrm>
        </p:spPr>
        <p:txBody>
          <a:bodyPr>
            <a:normAutofit fontScale="85000" lnSpcReduction="20000"/>
          </a:bodyPr>
          <a:lstStyle/>
          <a:p>
            <a:pPr>
              <a:buNone/>
            </a:pPr>
            <a:r>
              <a:rPr lang="en-US" dirty="0" smtClean="0"/>
              <a:t>.</a:t>
            </a:r>
          </a:p>
          <a:p>
            <a:pPr>
              <a:buNone/>
            </a:pPr>
            <a:r>
              <a:rPr lang="en-US" dirty="0" smtClean="0">
                <a:solidFill>
                  <a:srgbClr val="FF0000"/>
                </a:solidFill>
              </a:rPr>
              <a:t>The informed consent should include</a:t>
            </a:r>
          </a:p>
          <a:p>
            <a:pPr>
              <a:buNone/>
            </a:pPr>
            <a:endParaRPr lang="en-US" dirty="0" smtClean="0">
              <a:solidFill>
                <a:srgbClr val="FF0000"/>
              </a:solidFill>
            </a:endParaRPr>
          </a:p>
          <a:p>
            <a:pPr>
              <a:buNone/>
            </a:pPr>
            <a:r>
              <a:rPr lang="en-US" dirty="0" smtClean="0"/>
              <a:t> The patient’s diagnosis if known</a:t>
            </a:r>
          </a:p>
          <a:p>
            <a:pPr>
              <a:buNone/>
            </a:pPr>
            <a:r>
              <a:rPr lang="en-US" dirty="0" smtClean="0"/>
              <a:t>  Nature and purpose of a proposed treatment or procedure</a:t>
            </a:r>
          </a:p>
          <a:p>
            <a:pPr>
              <a:buNone/>
            </a:pPr>
            <a:r>
              <a:rPr lang="en-US" dirty="0" smtClean="0"/>
              <a:t>  Mode of administering the treatment</a:t>
            </a:r>
          </a:p>
          <a:p>
            <a:pPr>
              <a:buNone/>
            </a:pPr>
            <a:r>
              <a:rPr lang="en-US" dirty="0" smtClean="0"/>
              <a:t>  The risk and benefit of a proposed treatment or procedure </a:t>
            </a:r>
          </a:p>
          <a:p>
            <a:pPr>
              <a:buNone/>
            </a:pPr>
            <a:r>
              <a:rPr lang="en-US" dirty="0" smtClean="0"/>
              <a:t> Alternate treatment procedures – risks and benefits  The risk and benefits of not receiving treatment</a:t>
            </a:r>
          </a:p>
          <a:p>
            <a:pPr>
              <a:buNone/>
            </a:pPr>
            <a:r>
              <a:rPr lang="en-US" dirty="0" smtClean="0"/>
              <a:t>  Though most of the patients perceive and act in their own best interests, some may not be capable of giving a valid consent. Due to such variations, the patients have to be screened for the following:  Legal age and sound mind </a:t>
            </a:r>
          </a:p>
          <a:p>
            <a:pPr>
              <a:buNone/>
            </a:pPr>
            <a:r>
              <a:rPr lang="en-US" dirty="0" smtClean="0"/>
              <a:t> Intelligence and understanding ability </a:t>
            </a:r>
          </a:p>
          <a:p>
            <a:pPr>
              <a:buNone/>
            </a:pPr>
            <a:r>
              <a:rPr lang="en-US" dirty="0" smtClean="0"/>
              <a:t> Ability to express choices  Capacity to comprehend the information given about the treatment.</a:t>
            </a:r>
          </a:p>
          <a:p>
            <a:pPr>
              <a:buNone/>
            </a:pPr>
            <a:r>
              <a:rPr lang="en-US" dirty="0" smtClean="0"/>
              <a:t>.</a:t>
            </a:r>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en-US" dirty="0" smtClean="0"/>
              <a:t>Admission on voluntary basis </a:t>
            </a:r>
          </a:p>
          <a:p>
            <a:r>
              <a:rPr lang="en-US" dirty="0" smtClean="0"/>
              <a:t>Admission under Authority / Order </a:t>
            </a:r>
          </a:p>
          <a:p>
            <a:r>
              <a:rPr lang="en-US" dirty="0" smtClean="0"/>
              <a:t>Admission under special circumstances </a:t>
            </a:r>
          </a:p>
          <a:p>
            <a:r>
              <a:rPr lang="en-US" dirty="0" smtClean="0"/>
              <a:t>Admission on authority or reception  order  </a:t>
            </a:r>
          </a:p>
          <a:p>
            <a:pPr>
              <a:buNone/>
            </a:pPr>
            <a:r>
              <a:rPr lang="en-US" dirty="0" smtClean="0"/>
              <a:t>  Reception on production before Magistrate </a:t>
            </a:r>
          </a:p>
          <a:p>
            <a:pPr>
              <a:buNone/>
            </a:pPr>
            <a:r>
              <a:rPr lang="en-US" dirty="0" smtClean="0"/>
              <a:t>  Reception after inquest </a:t>
            </a:r>
          </a:p>
          <a:p>
            <a:pPr>
              <a:buNone/>
            </a:pPr>
            <a:r>
              <a:rPr lang="en-US" dirty="0" smtClean="0"/>
              <a:t>  Reception order on application </a:t>
            </a:r>
          </a:p>
          <a:p>
            <a:pPr>
              <a:buFont typeface="Wingdings" pitchFamily="2" charset="2"/>
              <a:buChar char="Ø"/>
            </a:pPr>
            <a:r>
              <a:rPr lang="en-US" dirty="0" smtClean="0"/>
              <a:t>Admission in Emergencies </a:t>
            </a:r>
          </a:p>
          <a:p>
            <a:pPr>
              <a:buFont typeface="Wingdings" pitchFamily="2" charset="2"/>
              <a:buChar char="Ø"/>
            </a:pPr>
            <a:r>
              <a:rPr lang="en-US" dirty="0" smtClean="0"/>
              <a:t>Temporary Treatment Order</a:t>
            </a:r>
          </a:p>
          <a:p>
            <a:pPr>
              <a:buFont typeface="Wingdings" pitchFamily="2" charset="2"/>
              <a:buChar char="Ø"/>
            </a:pPr>
            <a:r>
              <a:rPr lang="en-US" dirty="0" smtClean="0"/>
              <a:t>Admission of Mentally Ill Prisoners </a:t>
            </a:r>
          </a:p>
          <a:p>
            <a:pPr>
              <a:buFont typeface="Wingdings" pitchFamily="2" charset="2"/>
              <a:buChar char="Ø"/>
            </a:pPr>
            <a:r>
              <a:rPr lang="en-US" dirty="0" smtClean="0"/>
              <a:t>Miscellaneous Admission</a:t>
            </a:r>
          </a:p>
          <a:p>
            <a:endParaRPr lang="en-US" dirty="0"/>
          </a:p>
        </p:txBody>
      </p:sp>
      <p:sp>
        <p:nvSpPr>
          <p:cNvPr id="2" name="Title 1"/>
          <p:cNvSpPr>
            <a:spLocks noGrp="1"/>
          </p:cNvSpPr>
          <p:nvPr>
            <p:ph type="title"/>
          </p:nvPr>
        </p:nvSpPr>
        <p:spPr>
          <a:xfrm>
            <a:off x="685800" y="0"/>
            <a:ext cx="8001000" cy="914400"/>
          </a:xfrm>
        </p:spPr>
        <p:txBody>
          <a:bodyPr>
            <a:normAutofit/>
          </a:bodyPr>
          <a:lstStyle/>
          <a:p>
            <a:r>
              <a:rPr lang="en-US" dirty="0" smtClean="0">
                <a:solidFill>
                  <a:srgbClr val="FF0000"/>
                </a:solidFill>
              </a:rPr>
              <a:t>Types of Admission </a:t>
            </a:r>
            <a:endParaRPr lang="en-US"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a:buNone/>
            </a:pPr>
            <a:endParaRPr lang="en-US" dirty="0" smtClean="0">
              <a:solidFill>
                <a:srgbClr val="FF0000"/>
              </a:solidFill>
            </a:endParaRPr>
          </a:p>
          <a:p>
            <a:pPr>
              <a:buNone/>
            </a:pPr>
            <a:r>
              <a:rPr lang="en-US" dirty="0" smtClean="0"/>
              <a:t>  It refers to the situation Where a patient is not capable of giving their own consent to the proposed treatment. In such cases authorization is given by another individual, being a guardian appointed by the court or the kith and kin on behalf of the patient.</a:t>
            </a:r>
          </a:p>
          <a:p>
            <a:pPr>
              <a:buNone/>
            </a:pPr>
            <a:r>
              <a:rPr lang="en-US" dirty="0" smtClean="0"/>
              <a:t>  Informed consent to be obtained for the following conditions: </a:t>
            </a:r>
          </a:p>
          <a:p>
            <a:pPr>
              <a:buNone/>
            </a:pPr>
            <a:r>
              <a:rPr lang="en-US" dirty="0" smtClean="0"/>
              <a:t> Admission of a person to a psychiatric hospital on a voluntary basis.  Procedures like ECT, psycho-surgery and other invasive investigatory procedures like lumbar puncture, </a:t>
            </a:r>
            <a:r>
              <a:rPr lang="en-US" dirty="0" err="1" smtClean="0"/>
              <a:t>spheoidal</a:t>
            </a:r>
            <a:r>
              <a:rPr lang="en-US" dirty="0" smtClean="0"/>
              <a:t> EEG, etc.  Pentothal analysis (</a:t>
            </a:r>
            <a:r>
              <a:rPr lang="en-US" dirty="0" err="1" smtClean="0"/>
              <a:t>narco</a:t>
            </a:r>
            <a:r>
              <a:rPr lang="en-US" dirty="0" smtClean="0"/>
              <a:t>-analysis) </a:t>
            </a:r>
          </a:p>
          <a:p>
            <a:pPr>
              <a:buNone/>
            </a:pPr>
            <a:r>
              <a:rPr lang="en-US" dirty="0" smtClean="0"/>
              <a:t> Drug treatments like </a:t>
            </a:r>
            <a:r>
              <a:rPr lang="en-US" dirty="0" err="1" smtClean="0"/>
              <a:t>disulfiram</a:t>
            </a:r>
            <a:r>
              <a:rPr lang="en-US" dirty="0" smtClean="0"/>
              <a:t> therapy and </a:t>
            </a:r>
            <a:r>
              <a:rPr lang="en-US" dirty="0" err="1" smtClean="0"/>
              <a:t>clozepine</a:t>
            </a:r>
            <a:r>
              <a:rPr lang="en-US" dirty="0" smtClean="0"/>
              <a:t> therapy </a:t>
            </a:r>
          </a:p>
          <a:p>
            <a:pPr>
              <a:buNone/>
            </a:pPr>
            <a:r>
              <a:rPr lang="en-US" dirty="0" smtClean="0"/>
              <a:t> Administration of any research drugs (drug trails)</a:t>
            </a:r>
          </a:p>
          <a:p>
            <a:pPr>
              <a:buNone/>
            </a:pPr>
            <a:endParaRPr lang="en-US" dirty="0" smtClean="0"/>
          </a:p>
          <a:p>
            <a:pPr>
              <a:buNone/>
            </a:pPr>
            <a:r>
              <a:rPr lang="en-US" sz="3400" dirty="0" smtClean="0">
                <a:solidFill>
                  <a:srgbClr val="FF0000"/>
                </a:solidFill>
              </a:rPr>
              <a:t>5)  Record Keeping </a:t>
            </a:r>
          </a:p>
          <a:p>
            <a:pPr>
              <a:buNone/>
            </a:pPr>
            <a:r>
              <a:rPr lang="en-US" dirty="0" smtClean="0"/>
              <a:t> Nursing notes and progress records constitute legal documents and hence should be maintained carefully. They should be non-</a:t>
            </a:r>
            <a:r>
              <a:rPr lang="en-US" dirty="0" err="1" smtClean="0"/>
              <a:t>judgemental</a:t>
            </a:r>
            <a:r>
              <a:rPr lang="en-US" dirty="0" smtClean="0"/>
              <a:t> and the statements made should be objective in </a:t>
            </a:r>
            <a:r>
              <a:rPr lang="en-US" dirty="0" err="1" smtClean="0"/>
              <a:t>na</a:t>
            </a:r>
            <a:endParaRPr lang="en-US" dirty="0"/>
          </a:p>
        </p:txBody>
      </p:sp>
      <p:sp>
        <p:nvSpPr>
          <p:cNvPr id="2" name="Title 1"/>
          <p:cNvSpPr>
            <a:spLocks noGrp="1"/>
          </p:cNvSpPr>
          <p:nvPr>
            <p:ph type="title"/>
          </p:nvPr>
        </p:nvSpPr>
        <p:spPr>
          <a:xfrm>
            <a:off x="457200" y="0"/>
            <a:ext cx="8229600" cy="1066800"/>
          </a:xfrm>
        </p:spPr>
        <p:txBody>
          <a:bodyPr>
            <a:normAutofit fontScale="90000"/>
          </a:bodyPr>
          <a:lstStyle/>
          <a:p>
            <a:r>
              <a:rPr lang="en-US" dirty="0" smtClean="0">
                <a:solidFill>
                  <a:srgbClr val="FF0000"/>
                </a:solidFill>
              </a:rPr>
              <a:t>4) Substituted Consent</a:t>
            </a:r>
            <a:br>
              <a:rPr lang="en-US" dirty="0" smtClean="0">
                <a:solidFill>
                  <a:srgbClr val="FF0000"/>
                </a:solidFill>
              </a:rPr>
            </a:br>
            <a:endParaRPr lang="en-US" dirty="0"/>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lstStyle/>
          <a:p>
            <a:r>
              <a:rPr lang="en-US" dirty="0" smtClean="0"/>
              <a:t>Escape from mental hospital </a:t>
            </a:r>
          </a:p>
          <a:p>
            <a:r>
              <a:rPr lang="en-US" dirty="0" smtClean="0"/>
              <a:t>Death </a:t>
            </a:r>
          </a:p>
          <a:p>
            <a:r>
              <a:rPr lang="en-US" dirty="0" err="1" smtClean="0"/>
              <a:t>Pregnacy</a:t>
            </a:r>
            <a:r>
              <a:rPr lang="en-US" dirty="0" smtClean="0"/>
              <a:t> </a:t>
            </a:r>
          </a:p>
          <a:p>
            <a:r>
              <a:rPr lang="en-US" dirty="0" smtClean="0"/>
              <a:t>Unknown patient </a:t>
            </a:r>
          </a:p>
          <a:p>
            <a:r>
              <a:rPr lang="en-US" dirty="0" smtClean="0"/>
              <a:t>Mentally ill offender </a:t>
            </a:r>
            <a:endParaRPr lang="en-US" dirty="0"/>
          </a:p>
        </p:txBody>
      </p:sp>
      <p:sp>
        <p:nvSpPr>
          <p:cNvPr id="3" name="Title 2"/>
          <p:cNvSpPr>
            <a:spLocks noGrp="1"/>
          </p:cNvSpPr>
          <p:nvPr>
            <p:ph type="title"/>
          </p:nvPr>
        </p:nvSpPr>
        <p:spPr/>
        <p:txBody>
          <a:bodyPr>
            <a:normAutofit fontScale="90000"/>
          </a:bodyPr>
          <a:lstStyle/>
          <a:p>
            <a:pPr algn="ctr"/>
            <a:r>
              <a:rPr lang="en-US" dirty="0" smtClean="0"/>
              <a:t>Specific Problems In Mental Hospital </a:t>
            </a:r>
            <a:endParaRPr lang="en-US" dirty="0"/>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Any person who considers him self to be mentally ill and wishes to be admitted to a psychiatric hospital may apply to the medical officer-in-charge; if he is a minor, the guardian can make this application on his behalf. </a:t>
            </a:r>
          </a:p>
          <a:p>
            <a:r>
              <a:rPr lang="en-US" dirty="0" smtClean="0"/>
              <a:t>The medical officer should make inquiry within 24hours and should admit the patient if he opines that treatment is required. The voluntary patient thus admitted is now bound to abide by the rules made by the institution.</a:t>
            </a:r>
          </a:p>
          <a:p>
            <a:pPr>
              <a:buNone/>
            </a:pPr>
            <a:endParaRPr lang="en-US" dirty="0" smtClean="0"/>
          </a:p>
          <a:p>
            <a:pPr>
              <a:buNone/>
            </a:pPr>
            <a:r>
              <a:rPr lang="en-US" b="1" dirty="0" smtClean="0"/>
              <a:t>2.Admission under Special Circumstances </a:t>
            </a:r>
          </a:p>
          <a:p>
            <a:r>
              <a:rPr lang="en-US" dirty="0" smtClean="0"/>
              <a:t>     Any mentally ill patient who is unwilling for admission on a voluntary basis may be admitted and kept as an inpatient in a psychiatric hospital/ nursing home.</a:t>
            </a:r>
          </a:p>
          <a:p>
            <a:r>
              <a:rPr lang="en-US" dirty="0" smtClean="0"/>
              <a:t>     For such purpose an application should be made out on his/her behalf by a relative or a friend of the mentally ill person, provided the medical officer deems fit.</a:t>
            </a:r>
          </a:p>
          <a:p>
            <a:endParaRPr lang="en-US" dirty="0"/>
          </a:p>
        </p:txBody>
      </p:sp>
      <p:sp>
        <p:nvSpPr>
          <p:cNvPr id="2" name="Title 1"/>
          <p:cNvSpPr>
            <a:spLocks noGrp="1"/>
          </p:cNvSpPr>
          <p:nvPr>
            <p:ph type="title"/>
          </p:nvPr>
        </p:nvSpPr>
        <p:spPr>
          <a:xfrm>
            <a:off x="457200" y="274638"/>
            <a:ext cx="8229600" cy="868362"/>
          </a:xfrm>
        </p:spPr>
        <p:txBody>
          <a:bodyPr>
            <a:normAutofit/>
          </a:bodyPr>
          <a:lstStyle/>
          <a:p>
            <a:pPr algn="l"/>
            <a:r>
              <a:rPr lang="en-US" sz="2000" b="1" dirty="0" smtClean="0"/>
              <a:t>1.Admission on Voluntary Basis</a:t>
            </a:r>
            <a:endParaRPr lang="en-US"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smtClean="0"/>
              <a:t>On application: Only a relative not other than husband, wife, guardian or a friend can make out an application for the admission of a mentally ill patient. </a:t>
            </a:r>
          </a:p>
          <a:p>
            <a:r>
              <a:rPr lang="en-US" dirty="0" smtClean="0"/>
              <a:t> On production before the magistrate: Mentally ill patients exhibiting violent behavior, creating obscene scenes and dangerous to the society can be detained by the police officer and produced in court within 24 hours</a:t>
            </a:r>
          </a:p>
          <a:p>
            <a:r>
              <a:rPr lang="en-US" dirty="0" smtClean="0"/>
              <a:t>Petition Examination Determination Medical administrator Release Hospitalization Emergency to control on immediate threat to self or others Short term for diagnosis and short term therapy Long term for treatment and determined ready for discharge</a:t>
            </a:r>
          </a:p>
          <a:p>
            <a:pPr>
              <a:buNone/>
            </a:pPr>
            <a:r>
              <a:rPr lang="en-US" b="1" dirty="0" smtClean="0"/>
              <a:t>4.Admission in Emergencies</a:t>
            </a:r>
          </a:p>
          <a:p>
            <a:pPr>
              <a:buNone/>
            </a:pPr>
            <a:endParaRPr lang="en-US" b="1" dirty="0" smtClean="0"/>
          </a:p>
          <a:p>
            <a:pPr>
              <a:buNone/>
            </a:pPr>
            <a:r>
              <a:rPr lang="en-US" dirty="0" smtClean="0"/>
              <a:t>      The medical officer in-charge may order the admission of a mentally ill patient if he thinks he is dangerous to himself or others. However the patient should be produced before the magistrate within 24hours (maximum time limit is 72hours, which is exclusive of the examination period), or the magistrate himself may visit the psychiatric hospital/ nursing home and pass reception order on examination.</a:t>
            </a:r>
          </a:p>
          <a:p>
            <a:endParaRPr lang="en-US" dirty="0" smtClean="0"/>
          </a:p>
          <a:p>
            <a:endParaRPr lang="en-US" dirty="0"/>
          </a:p>
        </p:txBody>
      </p:sp>
      <p:sp>
        <p:nvSpPr>
          <p:cNvPr id="2" name="Title 1"/>
          <p:cNvSpPr>
            <a:spLocks noGrp="1"/>
          </p:cNvSpPr>
          <p:nvPr>
            <p:ph type="title"/>
          </p:nvPr>
        </p:nvSpPr>
        <p:spPr>
          <a:xfrm>
            <a:off x="457200" y="274638"/>
            <a:ext cx="8229600" cy="563562"/>
          </a:xfrm>
        </p:spPr>
        <p:txBody>
          <a:bodyPr>
            <a:normAutofit/>
          </a:bodyPr>
          <a:lstStyle/>
          <a:p>
            <a:pPr algn="l"/>
            <a:r>
              <a:rPr lang="en-US" sz="2400" dirty="0" smtClean="0"/>
              <a:t>3.Admission under Reception Order</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85000" lnSpcReduction="20000"/>
          </a:bodyPr>
          <a:lstStyle/>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REUEST BY A MAJOR/GUARDIAN OF THE MINOR ADMISSION TO MEDICAL OFFICER </a:t>
            </a: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MEDICAL OFFICER MAKES ENQUIREIS WITHIN 24 HOURS </a:t>
            </a:r>
          </a:p>
          <a:p>
            <a:pPr algn="ct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IF THE MEDICAL OFFICER IS SATISFIED FOR ADMISSION </a:t>
            </a:r>
          </a:p>
          <a:p>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VOLUNTARY ADMISSION IS MADE </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solidFill>
                  <a:srgbClr val="FF0000"/>
                </a:solidFill>
              </a:rPr>
              <a:t>Admission on voluntary basis </a:t>
            </a:r>
            <a:endParaRPr lang="en-US" dirty="0">
              <a:solidFill>
                <a:srgbClr val="FF0000"/>
              </a:solidFill>
            </a:endParaRPr>
          </a:p>
        </p:txBody>
      </p:sp>
      <p:sp>
        <p:nvSpPr>
          <p:cNvPr id="4" name="Down Arrow 3"/>
          <p:cNvSpPr/>
          <p:nvPr/>
        </p:nvSpPr>
        <p:spPr>
          <a:xfrm>
            <a:off x="4343400" y="20574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343400" y="34290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495800" y="4800600"/>
            <a:ext cx="484632"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Autofit/>
          </a:bodyPr>
          <a:lstStyle/>
          <a:p>
            <a:pPr algn="ctr">
              <a:buNone/>
            </a:pPr>
            <a:r>
              <a:rPr lang="en-US" sz="2400" dirty="0" smtClean="0">
                <a:latin typeface="Times New Roman" pitchFamily="18" charset="0"/>
                <a:cs typeface="Times New Roman" pitchFamily="18" charset="0"/>
              </a:rPr>
              <a:t>Petition </a:t>
            </a: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Examination </a:t>
            </a: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Determination </a:t>
            </a:r>
          </a:p>
          <a:p>
            <a:pPr algn="ct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Medical Administrator </a:t>
            </a:r>
          </a:p>
          <a:p>
            <a:pPr algn="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Release   			Hospitalization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Emergency To Control           Short term for                    long term for treatment Immediate       diagnosis and                       Treatment  and</a:t>
            </a:r>
          </a:p>
          <a:p>
            <a:pPr>
              <a:buNone/>
            </a:pPr>
            <a:r>
              <a:rPr lang="en-US" sz="2400" dirty="0" smtClean="0">
                <a:latin typeface="Times New Roman" pitchFamily="18" charset="0"/>
                <a:cs typeface="Times New Roman" pitchFamily="18" charset="0"/>
              </a:rPr>
              <a:t>	 to self or others             short term therapy         determined discharge 		</a:t>
            </a:r>
          </a:p>
          <a:p>
            <a:pPr>
              <a:buNone/>
            </a:pPr>
            <a:r>
              <a:rPr lang="en-US" sz="24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25876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Down Arrow 3"/>
          <p:cNvSpPr/>
          <p:nvPr/>
        </p:nvSpPr>
        <p:spPr>
          <a:xfrm>
            <a:off x="4343400" y="533400"/>
            <a:ext cx="484632"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419600" y="1295400"/>
            <a:ext cx="484632"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343400" y="21336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2286000" y="3124200"/>
            <a:ext cx="484632"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6477000" y="3048000"/>
            <a:ext cx="484632"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1371600" y="39624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495800" y="3962400"/>
            <a:ext cx="484632"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7696200" y="40386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inus 11"/>
          <p:cNvSpPr/>
          <p:nvPr/>
        </p:nvSpPr>
        <p:spPr>
          <a:xfrm>
            <a:off x="2514600" y="3810000"/>
            <a:ext cx="68580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inus 12"/>
          <p:cNvSpPr/>
          <p:nvPr/>
        </p:nvSpPr>
        <p:spPr>
          <a:xfrm>
            <a:off x="8153400" y="3886200"/>
            <a:ext cx="1524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inus 13"/>
          <p:cNvSpPr/>
          <p:nvPr/>
        </p:nvSpPr>
        <p:spPr>
          <a:xfrm>
            <a:off x="1143000" y="3810000"/>
            <a:ext cx="17526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inus 14"/>
          <p:cNvSpPr/>
          <p:nvPr/>
        </p:nvSpPr>
        <p:spPr>
          <a:xfrm>
            <a:off x="2590800" y="3886200"/>
            <a:ext cx="9906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715000"/>
          </a:xfrm>
        </p:spPr>
        <p:txBody>
          <a:bodyPr>
            <a:normAutofit lnSpcReduction="10000"/>
          </a:bodyPr>
          <a:lstStyle/>
          <a:p>
            <a:pPr algn="ctr"/>
            <a:r>
              <a:rPr lang="en-US" dirty="0" smtClean="0"/>
              <a:t>Patient is unwilling or unable for admission relative /friend an application to medical officer on behalf of the patient </a:t>
            </a:r>
          </a:p>
          <a:p>
            <a:endParaRPr lang="en-US" dirty="0" smtClean="0"/>
          </a:p>
          <a:p>
            <a:endParaRPr lang="en-US" dirty="0" smtClean="0"/>
          </a:p>
          <a:p>
            <a:pPr algn="ctr">
              <a:buNone/>
            </a:pPr>
            <a:r>
              <a:rPr lang="en-US" dirty="0" smtClean="0"/>
              <a:t>Medical officer makes enquires within 24 months </a:t>
            </a:r>
          </a:p>
          <a:p>
            <a:pPr algn="ctr"/>
            <a:endParaRPr lang="en-US" dirty="0" smtClean="0"/>
          </a:p>
          <a:p>
            <a:pPr algn="ctr">
              <a:buNone/>
            </a:pPr>
            <a:endParaRPr lang="en-US" dirty="0" smtClean="0"/>
          </a:p>
          <a:p>
            <a:pPr algn="ctr">
              <a:buNone/>
            </a:pPr>
            <a:r>
              <a:rPr lang="en-US" dirty="0" smtClean="0"/>
              <a:t>If medical officer is satisfied for admission </a:t>
            </a:r>
          </a:p>
          <a:p>
            <a:pPr algn="ctr">
              <a:buNone/>
            </a:pPr>
            <a:endParaRPr lang="en-US" dirty="0" smtClean="0"/>
          </a:p>
          <a:p>
            <a:pPr algn="ctr">
              <a:buNone/>
            </a:pPr>
            <a:endParaRPr lang="en-US" dirty="0" smtClean="0"/>
          </a:p>
          <a:p>
            <a:pPr algn="ctr">
              <a:buNone/>
            </a:pPr>
            <a:r>
              <a:rPr lang="en-US" dirty="0" smtClean="0"/>
              <a:t>Involuntary admission is made  </a:t>
            </a:r>
            <a:endParaRPr lang="en-US" dirty="0"/>
          </a:p>
        </p:txBody>
      </p:sp>
      <p:sp>
        <p:nvSpPr>
          <p:cNvPr id="3" name="Title 2"/>
          <p:cNvSpPr>
            <a:spLocks noGrp="1"/>
          </p:cNvSpPr>
          <p:nvPr>
            <p:ph type="title"/>
          </p:nvPr>
        </p:nvSpPr>
        <p:spPr>
          <a:xfrm>
            <a:off x="457200" y="0"/>
            <a:ext cx="8229600" cy="1143000"/>
          </a:xfrm>
        </p:spPr>
        <p:txBody>
          <a:bodyPr>
            <a:normAutofit fontScale="90000"/>
          </a:bodyPr>
          <a:lstStyle/>
          <a:p>
            <a:pPr algn="ctr"/>
            <a:r>
              <a:rPr lang="en-US" dirty="0" smtClean="0">
                <a:solidFill>
                  <a:srgbClr val="FF0000"/>
                </a:solidFill>
              </a:rPr>
              <a:t>Admission under special circumstances </a:t>
            </a:r>
            <a:endParaRPr lang="en-US" dirty="0">
              <a:solidFill>
                <a:srgbClr val="FF0000"/>
              </a:solidFill>
            </a:endParaRPr>
          </a:p>
        </p:txBody>
      </p:sp>
      <p:sp>
        <p:nvSpPr>
          <p:cNvPr id="4" name="Down Arrow 3"/>
          <p:cNvSpPr/>
          <p:nvPr/>
        </p:nvSpPr>
        <p:spPr>
          <a:xfrm>
            <a:off x="4343400" y="2438400"/>
            <a:ext cx="484632" cy="749808"/>
          </a:xfrm>
          <a:prstGeom prst="downArrow">
            <a:avLst>
              <a:gd name="adj1" fmla="val 3838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419600" y="3886200"/>
            <a:ext cx="484632"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419600" y="5334000"/>
            <a:ext cx="484632"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234</TotalTime>
  <Words>3904</Words>
  <Application>Microsoft Office PowerPoint</Application>
  <PresentationFormat>On-screen Show (4:3)</PresentationFormat>
  <Paragraphs>359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Legal issues in mental health nursing </vt:lpstr>
      <vt:lpstr> Introduction </vt:lpstr>
      <vt:lpstr>THE INDIAN MENTALHEALTH ACT (1987)</vt:lpstr>
      <vt:lpstr>Types of Admission </vt:lpstr>
      <vt:lpstr>1.Admission on Voluntary Basis</vt:lpstr>
      <vt:lpstr>3.Admission under Reception Order</vt:lpstr>
      <vt:lpstr>Admission on voluntary basis </vt:lpstr>
      <vt:lpstr>   </vt:lpstr>
      <vt:lpstr>Admission under special circumstances </vt:lpstr>
      <vt:lpstr>Recepition order on application  </vt:lpstr>
      <vt:lpstr>Reception order on product before magistrate </vt:lpstr>
      <vt:lpstr>Slide 12</vt:lpstr>
      <vt:lpstr>It deals mainly with the procedure to be followed for the discharge of mentally ill persons. </vt:lpstr>
      <vt:lpstr> </vt:lpstr>
      <vt:lpstr>    </vt:lpstr>
      <vt:lpstr>Nursing Implications</vt:lpstr>
      <vt:lpstr>TIE INDIAN LUNACY ACT (1912</vt:lpstr>
      <vt:lpstr>Basic Rights of Mentally ill Patients and Nurse's Responsibilities</vt:lpstr>
      <vt:lpstr>Some of the Rights of Psychiatric Patients </vt:lpstr>
      <vt:lpstr>Nurse's implications</vt:lpstr>
      <vt:lpstr> Forensic psychiatry</vt:lpstr>
      <vt:lpstr>Crime and psychiatric disorders </vt:lpstr>
      <vt:lpstr>Criminal Responsibility</vt:lpstr>
      <vt:lpstr>Civil Responsibilities of a Mentally Ill person </vt:lpstr>
      <vt:lpstr>   </vt:lpstr>
      <vt:lpstr>Slide 26</vt:lpstr>
      <vt:lpstr>Slide 27</vt:lpstr>
      <vt:lpstr>The Narcotic Drug and Psychotropic SubstancesAct  (Act 61 of 1985)</vt:lpstr>
      <vt:lpstr>The act includes</vt:lpstr>
      <vt:lpstr>Slide 30</vt:lpstr>
      <vt:lpstr>Role of the Nurse in Admission Procedure</vt:lpstr>
      <vt:lpstr>Slide 32</vt:lpstr>
      <vt:lpstr>Role of the Nurse in Parole Parole</vt:lpstr>
      <vt:lpstr>Role of the Nurse in Discharge Procedure </vt:lpstr>
      <vt:lpstr>Legal responsibilities of a nurse</vt:lpstr>
      <vt:lpstr>Nursing Malpractice</vt:lpstr>
      <vt:lpstr>Slide 37</vt:lpstr>
      <vt:lpstr>1) Confidentiality </vt:lpstr>
      <vt:lpstr>Slide 39</vt:lpstr>
      <vt:lpstr>4) Substituted Consent </vt:lpstr>
      <vt:lpstr>Specific Problems In Mental Hospital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issues in mental health nursing </dc:title>
  <dc:creator>2ndyrstaffpc2</dc:creator>
  <cp:lastModifiedBy>2ndyrstaffpc2</cp:lastModifiedBy>
  <cp:revision>29</cp:revision>
  <dcterms:created xsi:type="dcterms:W3CDTF">2006-08-16T00:00:00Z</dcterms:created>
  <dcterms:modified xsi:type="dcterms:W3CDTF">2022-05-31T07:10:28Z</dcterms:modified>
</cp:coreProperties>
</file>